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5"/>
  </p:notesMasterIdLst>
  <p:handoutMasterIdLst>
    <p:handoutMasterId r:id="rId26"/>
  </p:handoutMasterIdLst>
  <p:sldIdLst>
    <p:sldId id="648" r:id="rId5"/>
    <p:sldId id="649" r:id="rId6"/>
    <p:sldId id="659" r:id="rId7"/>
    <p:sldId id="677" r:id="rId8"/>
    <p:sldId id="686" r:id="rId9"/>
    <p:sldId id="687" r:id="rId10"/>
    <p:sldId id="678" r:id="rId11"/>
    <p:sldId id="679" r:id="rId12"/>
    <p:sldId id="680" r:id="rId13"/>
    <p:sldId id="682" r:id="rId14"/>
    <p:sldId id="681" r:id="rId15"/>
    <p:sldId id="688" r:id="rId16"/>
    <p:sldId id="683" r:id="rId17"/>
    <p:sldId id="684" r:id="rId18"/>
    <p:sldId id="685" r:id="rId19"/>
    <p:sldId id="693" r:id="rId20"/>
    <p:sldId id="690" r:id="rId21"/>
    <p:sldId id="691" r:id="rId22"/>
    <p:sldId id="692" r:id="rId23"/>
    <p:sldId id="694" r:id="rId2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A0B3"/>
    <a:srgbClr val="0096FF"/>
    <a:srgbClr val="FF91D3"/>
    <a:srgbClr val="73FEFF"/>
    <a:srgbClr val="00FA00"/>
    <a:srgbClr val="0432FF"/>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Stile con tema 1 - Color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A111915-BE36-4E01-A7E5-04B1672EAD32}" styleName="Stile chiaro 2 - Colore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Stile chiaro 2 - Colore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Stile chiaro 2 - Color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37" autoAdjust="0"/>
    <p:restoredTop sz="94374" autoAdjust="0"/>
  </p:normalViewPr>
  <p:slideViewPr>
    <p:cSldViewPr snapToGrid="0" showGuides="1">
      <p:cViewPr varScale="1">
        <p:scale>
          <a:sx n="98" d="100"/>
          <a:sy n="98" d="100"/>
        </p:scale>
        <p:origin x="546" y="7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86" d="100"/>
          <a:sy n="86" d="100"/>
        </p:scale>
        <p:origin x="3928"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58C4F7D4-31C8-EA44-93DE-DFE07D87A9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a:extLst>
              <a:ext uri="{FF2B5EF4-FFF2-40B4-BE49-F238E27FC236}">
                <a16:creationId xmlns:a16="http://schemas.microsoft.com/office/drawing/2014/main" id="{9368338A-A53B-EF43-8DC4-A0593BBBE63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7AACDE-531D-3843-97F8-3EB027CF7C0E}" type="datetimeFigureOut">
              <a:rPr lang="it-IT" smtClean="0"/>
              <a:t>23/06/2020</a:t>
            </a:fld>
            <a:endParaRPr lang="it-IT" dirty="0"/>
          </a:p>
        </p:txBody>
      </p:sp>
      <p:sp>
        <p:nvSpPr>
          <p:cNvPr id="4" name="Segnaposto piè di pagina 3">
            <a:extLst>
              <a:ext uri="{FF2B5EF4-FFF2-40B4-BE49-F238E27FC236}">
                <a16:creationId xmlns:a16="http://schemas.microsoft.com/office/drawing/2014/main" id="{8F018DE1-A980-CB4E-B16A-24CB52B1505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5" name="Segnaposto numero diapositiva 4">
            <a:extLst>
              <a:ext uri="{FF2B5EF4-FFF2-40B4-BE49-F238E27FC236}">
                <a16:creationId xmlns:a16="http://schemas.microsoft.com/office/drawing/2014/main" id="{81F9BE32-CF10-6042-A424-131D6B3BE91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D869B0-FFD3-B044-B93B-C80823F1D0B3}" type="slidenum">
              <a:rPr lang="it-IT" smtClean="0"/>
              <a:t>‹N›</a:t>
            </a:fld>
            <a:endParaRPr lang="it-IT" dirty="0"/>
          </a:p>
        </p:txBody>
      </p:sp>
    </p:spTree>
    <p:extLst>
      <p:ext uri="{BB962C8B-B14F-4D97-AF65-F5344CB8AC3E}">
        <p14:creationId xmlns:p14="http://schemas.microsoft.com/office/powerpoint/2010/main" val="18798820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6DC343-D87B-475A-9866-1249F2FAEF4C}" type="datetimeFigureOut">
              <a:rPr lang="it-IT" smtClean="0"/>
              <a:t>23/06/2020</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A8355-E0CA-426E-89E3-954DB765D4F4}" type="slidenum">
              <a:rPr lang="it-IT" smtClean="0"/>
              <a:t>‹N›</a:t>
            </a:fld>
            <a:endParaRPr lang="it-IT" dirty="0"/>
          </a:p>
        </p:txBody>
      </p:sp>
    </p:spTree>
    <p:extLst>
      <p:ext uri="{BB962C8B-B14F-4D97-AF65-F5344CB8AC3E}">
        <p14:creationId xmlns:p14="http://schemas.microsoft.com/office/powerpoint/2010/main" val="2340162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666A8355-E0CA-426E-89E3-954DB765D4F4}" type="slidenum">
              <a:rPr lang="it-IT" smtClean="0"/>
              <a:t>1</a:t>
            </a:fld>
            <a:endParaRPr lang="it-IT" dirty="0"/>
          </a:p>
        </p:txBody>
      </p:sp>
    </p:spTree>
    <p:extLst>
      <p:ext uri="{BB962C8B-B14F-4D97-AF65-F5344CB8AC3E}">
        <p14:creationId xmlns:p14="http://schemas.microsoft.com/office/powerpoint/2010/main" val="3645484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lvl="0" algn="just">
              <a:spcBef>
                <a:spcPts val="1200"/>
              </a:spcBef>
            </a:pPr>
            <a:endParaRPr lang="it-IT" dirty="0"/>
          </a:p>
        </p:txBody>
      </p:sp>
      <p:sp>
        <p:nvSpPr>
          <p:cNvPr id="4" name="Segnaposto numero diapositiva 3"/>
          <p:cNvSpPr>
            <a:spLocks noGrp="1"/>
          </p:cNvSpPr>
          <p:nvPr>
            <p:ph type="sldNum" sz="quarter" idx="5"/>
          </p:nvPr>
        </p:nvSpPr>
        <p:spPr/>
        <p:txBody>
          <a:bodyPr/>
          <a:lstStyle/>
          <a:p>
            <a:fld id="{666A8355-E0CA-426E-89E3-954DB765D4F4}" type="slidenum">
              <a:rPr lang="it-IT" smtClean="0"/>
              <a:t>10</a:t>
            </a:fld>
            <a:endParaRPr lang="it-IT" dirty="0"/>
          </a:p>
        </p:txBody>
      </p:sp>
    </p:spTree>
    <p:extLst>
      <p:ext uri="{BB962C8B-B14F-4D97-AF65-F5344CB8AC3E}">
        <p14:creationId xmlns:p14="http://schemas.microsoft.com/office/powerpoint/2010/main" val="2975796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lvl="0" algn="just">
              <a:spcBef>
                <a:spcPts val="1200"/>
              </a:spcBef>
            </a:pPr>
            <a:endParaRPr lang="it-IT" dirty="0"/>
          </a:p>
        </p:txBody>
      </p:sp>
      <p:sp>
        <p:nvSpPr>
          <p:cNvPr id="4" name="Segnaposto numero diapositiva 3"/>
          <p:cNvSpPr>
            <a:spLocks noGrp="1"/>
          </p:cNvSpPr>
          <p:nvPr>
            <p:ph type="sldNum" sz="quarter" idx="5"/>
          </p:nvPr>
        </p:nvSpPr>
        <p:spPr/>
        <p:txBody>
          <a:bodyPr/>
          <a:lstStyle/>
          <a:p>
            <a:fld id="{666A8355-E0CA-426E-89E3-954DB765D4F4}" type="slidenum">
              <a:rPr lang="it-IT" smtClean="0"/>
              <a:t>11</a:t>
            </a:fld>
            <a:endParaRPr lang="it-IT" dirty="0"/>
          </a:p>
        </p:txBody>
      </p:sp>
    </p:spTree>
    <p:extLst>
      <p:ext uri="{BB962C8B-B14F-4D97-AF65-F5344CB8AC3E}">
        <p14:creationId xmlns:p14="http://schemas.microsoft.com/office/powerpoint/2010/main" val="1423511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lvl="0" algn="just">
              <a:spcBef>
                <a:spcPts val="1200"/>
              </a:spcBef>
            </a:pPr>
            <a:endParaRPr lang="it-IT" dirty="0"/>
          </a:p>
        </p:txBody>
      </p:sp>
      <p:sp>
        <p:nvSpPr>
          <p:cNvPr id="4" name="Segnaposto numero diapositiva 3"/>
          <p:cNvSpPr>
            <a:spLocks noGrp="1"/>
          </p:cNvSpPr>
          <p:nvPr>
            <p:ph type="sldNum" sz="quarter" idx="5"/>
          </p:nvPr>
        </p:nvSpPr>
        <p:spPr/>
        <p:txBody>
          <a:bodyPr/>
          <a:lstStyle/>
          <a:p>
            <a:fld id="{666A8355-E0CA-426E-89E3-954DB765D4F4}" type="slidenum">
              <a:rPr lang="it-IT" smtClean="0"/>
              <a:t>12</a:t>
            </a:fld>
            <a:endParaRPr lang="it-IT" dirty="0"/>
          </a:p>
        </p:txBody>
      </p:sp>
    </p:spTree>
    <p:extLst>
      <p:ext uri="{BB962C8B-B14F-4D97-AF65-F5344CB8AC3E}">
        <p14:creationId xmlns:p14="http://schemas.microsoft.com/office/powerpoint/2010/main" val="366378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lvl="0" algn="just">
              <a:spcBef>
                <a:spcPts val="1200"/>
              </a:spcBef>
            </a:pPr>
            <a:endParaRPr lang="it-IT" dirty="0"/>
          </a:p>
        </p:txBody>
      </p:sp>
      <p:sp>
        <p:nvSpPr>
          <p:cNvPr id="4" name="Segnaposto numero diapositiva 3"/>
          <p:cNvSpPr>
            <a:spLocks noGrp="1"/>
          </p:cNvSpPr>
          <p:nvPr>
            <p:ph type="sldNum" sz="quarter" idx="5"/>
          </p:nvPr>
        </p:nvSpPr>
        <p:spPr/>
        <p:txBody>
          <a:bodyPr/>
          <a:lstStyle/>
          <a:p>
            <a:fld id="{666A8355-E0CA-426E-89E3-954DB765D4F4}" type="slidenum">
              <a:rPr lang="it-IT" smtClean="0"/>
              <a:t>13</a:t>
            </a:fld>
            <a:endParaRPr lang="it-IT" dirty="0"/>
          </a:p>
        </p:txBody>
      </p:sp>
    </p:spTree>
    <p:extLst>
      <p:ext uri="{BB962C8B-B14F-4D97-AF65-F5344CB8AC3E}">
        <p14:creationId xmlns:p14="http://schemas.microsoft.com/office/powerpoint/2010/main" val="4039633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lvl="0" algn="just">
              <a:spcBef>
                <a:spcPts val="1200"/>
              </a:spcBef>
            </a:pPr>
            <a:endParaRPr lang="it-IT" dirty="0"/>
          </a:p>
        </p:txBody>
      </p:sp>
      <p:sp>
        <p:nvSpPr>
          <p:cNvPr id="4" name="Segnaposto numero diapositiva 3"/>
          <p:cNvSpPr>
            <a:spLocks noGrp="1"/>
          </p:cNvSpPr>
          <p:nvPr>
            <p:ph type="sldNum" sz="quarter" idx="5"/>
          </p:nvPr>
        </p:nvSpPr>
        <p:spPr/>
        <p:txBody>
          <a:bodyPr/>
          <a:lstStyle/>
          <a:p>
            <a:fld id="{666A8355-E0CA-426E-89E3-954DB765D4F4}" type="slidenum">
              <a:rPr lang="it-IT" smtClean="0"/>
              <a:t>14</a:t>
            </a:fld>
            <a:endParaRPr lang="it-IT" dirty="0"/>
          </a:p>
        </p:txBody>
      </p:sp>
    </p:spTree>
    <p:extLst>
      <p:ext uri="{BB962C8B-B14F-4D97-AF65-F5344CB8AC3E}">
        <p14:creationId xmlns:p14="http://schemas.microsoft.com/office/powerpoint/2010/main" val="723953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lvl="0" algn="just">
              <a:spcBef>
                <a:spcPts val="1200"/>
              </a:spcBef>
            </a:pPr>
            <a:endParaRPr lang="it-IT" dirty="0"/>
          </a:p>
        </p:txBody>
      </p:sp>
      <p:sp>
        <p:nvSpPr>
          <p:cNvPr id="4" name="Segnaposto numero diapositiva 3"/>
          <p:cNvSpPr>
            <a:spLocks noGrp="1"/>
          </p:cNvSpPr>
          <p:nvPr>
            <p:ph type="sldNum" sz="quarter" idx="5"/>
          </p:nvPr>
        </p:nvSpPr>
        <p:spPr/>
        <p:txBody>
          <a:bodyPr/>
          <a:lstStyle/>
          <a:p>
            <a:fld id="{666A8355-E0CA-426E-89E3-954DB765D4F4}" type="slidenum">
              <a:rPr lang="it-IT" smtClean="0"/>
              <a:t>15</a:t>
            </a:fld>
            <a:endParaRPr lang="it-IT" dirty="0"/>
          </a:p>
        </p:txBody>
      </p:sp>
    </p:spTree>
    <p:extLst>
      <p:ext uri="{BB962C8B-B14F-4D97-AF65-F5344CB8AC3E}">
        <p14:creationId xmlns:p14="http://schemas.microsoft.com/office/powerpoint/2010/main" val="425694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lvl="0" algn="just">
              <a:spcBef>
                <a:spcPts val="1200"/>
              </a:spcBef>
            </a:pPr>
            <a:endParaRPr lang="it-IT" dirty="0"/>
          </a:p>
        </p:txBody>
      </p:sp>
      <p:sp>
        <p:nvSpPr>
          <p:cNvPr id="4" name="Segnaposto numero diapositiva 3"/>
          <p:cNvSpPr>
            <a:spLocks noGrp="1"/>
          </p:cNvSpPr>
          <p:nvPr>
            <p:ph type="sldNum" sz="quarter" idx="5"/>
          </p:nvPr>
        </p:nvSpPr>
        <p:spPr/>
        <p:txBody>
          <a:bodyPr/>
          <a:lstStyle/>
          <a:p>
            <a:fld id="{666A8355-E0CA-426E-89E3-954DB765D4F4}" type="slidenum">
              <a:rPr lang="it-IT" smtClean="0"/>
              <a:t>16</a:t>
            </a:fld>
            <a:endParaRPr lang="it-IT" dirty="0"/>
          </a:p>
        </p:txBody>
      </p:sp>
    </p:spTree>
    <p:extLst>
      <p:ext uri="{BB962C8B-B14F-4D97-AF65-F5344CB8AC3E}">
        <p14:creationId xmlns:p14="http://schemas.microsoft.com/office/powerpoint/2010/main" val="3272847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lvl="0" algn="just">
              <a:spcBef>
                <a:spcPts val="1200"/>
              </a:spcBef>
            </a:pPr>
            <a:endParaRPr lang="it-IT" dirty="0"/>
          </a:p>
        </p:txBody>
      </p:sp>
      <p:sp>
        <p:nvSpPr>
          <p:cNvPr id="4" name="Segnaposto numero diapositiva 3"/>
          <p:cNvSpPr>
            <a:spLocks noGrp="1"/>
          </p:cNvSpPr>
          <p:nvPr>
            <p:ph type="sldNum" sz="quarter" idx="5"/>
          </p:nvPr>
        </p:nvSpPr>
        <p:spPr/>
        <p:txBody>
          <a:bodyPr/>
          <a:lstStyle/>
          <a:p>
            <a:fld id="{666A8355-E0CA-426E-89E3-954DB765D4F4}" type="slidenum">
              <a:rPr lang="it-IT" smtClean="0"/>
              <a:t>17</a:t>
            </a:fld>
            <a:endParaRPr lang="it-IT" dirty="0"/>
          </a:p>
        </p:txBody>
      </p:sp>
    </p:spTree>
    <p:extLst>
      <p:ext uri="{BB962C8B-B14F-4D97-AF65-F5344CB8AC3E}">
        <p14:creationId xmlns:p14="http://schemas.microsoft.com/office/powerpoint/2010/main" val="1774096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lvl="0" algn="just">
              <a:spcBef>
                <a:spcPts val="1200"/>
              </a:spcBef>
            </a:pPr>
            <a:endParaRPr lang="it-IT" dirty="0"/>
          </a:p>
        </p:txBody>
      </p:sp>
      <p:sp>
        <p:nvSpPr>
          <p:cNvPr id="4" name="Segnaposto numero diapositiva 3"/>
          <p:cNvSpPr>
            <a:spLocks noGrp="1"/>
          </p:cNvSpPr>
          <p:nvPr>
            <p:ph type="sldNum" sz="quarter" idx="5"/>
          </p:nvPr>
        </p:nvSpPr>
        <p:spPr/>
        <p:txBody>
          <a:bodyPr/>
          <a:lstStyle/>
          <a:p>
            <a:fld id="{666A8355-E0CA-426E-89E3-954DB765D4F4}" type="slidenum">
              <a:rPr lang="it-IT" smtClean="0"/>
              <a:t>18</a:t>
            </a:fld>
            <a:endParaRPr lang="it-IT" dirty="0"/>
          </a:p>
        </p:txBody>
      </p:sp>
    </p:spTree>
    <p:extLst>
      <p:ext uri="{BB962C8B-B14F-4D97-AF65-F5344CB8AC3E}">
        <p14:creationId xmlns:p14="http://schemas.microsoft.com/office/powerpoint/2010/main" val="2315420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lvl="0" algn="just">
              <a:spcBef>
                <a:spcPts val="1200"/>
              </a:spcBef>
            </a:pPr>
            <a:endParaRPr lang="it-IT" dirty="0"/>
          </a:p>
        </p:txBody>
      </p:sp>
      <p:sp>
        <p:nvSpPr>
          <p:cNvPr id="4" name="Segnaposto numero diapositiva 3"/>
          <p:cNvSpPr>
            <a:spLocks noGrp="1"/>
          </p:cNvSpPr>
          <p:nvPr>
            <p:ph type="sldNum" sz="quarter" idx="5"/>
          </p:nvPr>
        </p:nvSpPr>
        <p:spPr/>
        <p:txBody>
          <a:bodyPr/>
          <a:lstStyle/>
          <a:p>
            <a:fld id="{666A8355-E0CA-426E-89E3-954DB765D4F4}" type="slidenum">
              <a:rPr lang="it-IT" smtClean="0"/>
              <a:t>19</a:t>
            </a:fld>
            <a:endParaRPr lang="it-IT" dirty="0"/>
          </a:p>
        </p:txBody>
      </p:sp>
    </p:spTree>
    <p:extLst>
      <p:ext uri="{BB962C8B-B14F-4D97-AF65-F5344CB8AC3E}">
        <p14:creationId xmlns:p14="http://schemas.microsoft.com/office/powerpoint/2010/main" val="3489358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666A8355-E0CA-426E-89E3-954DB765D4F4}" type="slidenum">
              <a:rPr lang="it-IT" smtClean="0"/>
              <a:t>2</a:t>
            </a:fld>
            <a:endParaRPr lang="it-IT" dirty="0"/>
          </a:p>
        </p:txBody>
      </p:sp>
    </p:spTree>
    <p:extLst>
      <p:ext uri="{BB962C8B-B14F-4D97-AF65-F5344CB8AC3E}">
        <p14:creationId xmlns:p14="http://schemas.microsoft.com/office/powerpoint/2010/main" val="3179667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lvl="0" algn="just">
              <a:spcBef>
                <a:spcPts val="1200"/>
              </a:spcBef>
            </a:pPr>
            <a:endParaRPr lang="it-IT" dirty="0"/>
          </a:p>
        </p:txBody>
      </p:sp>
      <p:sp>
        <p:nvSpPr>
          <p:cNvPr id="4" name="Segnaposto numero diapositiva 3"/>
          <p:cNvSpPr>
            <a:spLocks noGrp="1"/>
          </p:cNvSpPr>
          <p:nvPr>
            <p:ph type="sldNum" sz="quarter" idx="5"/>
          </p:nvPr>
        </p:nvSpPr>
        <p:spPr/>
        <p:txBody>
          <a:bodyPr/>
          <a:lstStyle/>
          <a:p>
            <a:fld id="{666A8355-E0CA-426E-89E3-954DB765D4F4}" type="slidenum">
              <a:rPr lang="it-IT" smtClean="0"/>
              <a:t>20</a:t>
            </a:fld>
            <a:endParaRPr lang="it-IT" dirty="0"/>
          </a:p>
        </p:txBody>
      </p:sp>
    </p:spTree>
    <p:extLst>
      <p:ext uri="{BB962C8B-B14F-4D97-AF65-F5344CB8AC3E}">
        <p14:creationId xmlns:p14="http://schemas.microsoft.com/office/powerpoint/2010/main" val="1034368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666A8355-E0CA-426E-89E3-954DB765D4F4}" type="slidenum">
              <a:rPr lang="it-IT" smtClean="0"/>
              <a:t>3</a:t>
            </a:fld>
            <a:endParaRPr lang="it-IT" dirty="0"/>
          </a:p>
        </p:txBody>
      </p:sp>
    </p:spTree>
    <p:extLst>
      <p:ext uri="{BB962C8B-B14F-4D97-AF65-F5344CB8AC3E}">
        <p14:creationId xmlns:p14="http://schemas.microsoft.com/office/powerpoint/2010/main" val="3909236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lvl="0" algn="just">
              <a:spcBef>
                <a:spcPts val="1200"/>
              </a:spcBef>
            </a:pPr>
            <a:endParaRPr lang="it-IT" dirty="0"/>
          </a:p>
        </p:txBody>
      </p:sp>
      <p:sp>
        <p:nvSpPr>
          <p:cNvPr id="4" name="Segnaposto numero diapositiva 3"/>
          <p:cNvSpPr>
            <a:spLocks noGrp="1"/>
          </p:cNvSpPr>
          <p:nvPr>
            <p:ph type="sldNum" sz="quarter" idx="5"/>
          </p:nvPr>
        </p:nvSpPr>
        <p:spPr/>
        <p:txBody>
          <a:bodyPr/>
          <a:lstStyle/>
          <a:p>
            <a:fld id="{666A8355-E0CA-426E-89E3-954DB765D4F4}" type="slidenum">
              <a:rPr lang="it-IT" smtClean="0"/>
              <a:t>4</a:t>
            </a:fld>
            <a:endParaRPr lang="it-IT" dirty="0"/>
          </a:p>
        </p:txBody>
      </p:sp>
    </p:spTree>
    <p:extLst>
      <p:ext uri="{BB962C8B-B14F-4D97-AF65-F5344CB8AC3E}">
        <p14:creationId xmlns:p14="http://schemas.microsoft.com/office/powerpoint/2010/main" val="2314051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lvl="0" algn="just">
              <a:spcBef>
                <a:spcPts val="1200"/>
              </a:spcBef>
            </a:pPr>
            <a:endParaRPr lang="it-IT" dirty="0"/>
          </a:p>
        </p:txBody>
      </p:sp>
      <p:sp>
        <p:nvSpPr>
          <p:cNvPr id="4" name="Segnaposto numero diapositiva 3"/>
          <p:cNvSpPr>
            <a:spLocks noGrp="1"/>
          </p:cNvSpPr>
          <p:nvPr>
            <p:ph type="sldNum" sz="quarter" idx="5"/>
          </p:nvPr>
        </p:nvSpPr>
        <p:spPr/>
        <p:txBody>
          <a:bodyPr/>
          <a:lstStyle/>
          <a:p>
            <a:fld id="{666A8355-E0CA-426E-89E3-954DB765D4F4}" type="slidenum">
              <a:rPr lang="it-IT" smtClean="0"/>
              <a:t>5</a:t>
            </a:fld>
            <a:endParaRPr lang="it-IT" dirty="0"/>
          </a:p>
        </p:txBody>
      </p:sp>
    </p:spTree>
    <p:extLst>
      <p:ext uri="{BB962C8B-B14F-4D97-AF65-F5344CB8AC3E}">
        <p14:creationId xmlns:p14="http://schemas.microsoft.com/office/powerpoint/2010/main" val="1775254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lvl="0" algn="just">
              <a:spcBef>
                <a:spcPts val="1200"/>
              </a:spcBef>
            </a:pPr>
            <a:endParaRPr lang="it-IT" dirty="0"/>
          </a:p>
        </p:txBody>
      </p:sp>
      <p:sp>
        <p:nvSpPr>
          <p:cNvPr id="4" name="Segnaposto numero diapositiva 3"/>
          <p:cNvSpPr>
            <a:spLocks noGrp="1"/>
          </p:cNvSpPr>
          <p:nvPr>
            <p:ph type="sldNum" sz="quarter" idx="5"/>
          </p:nvPr>
        </p:nvSpPr>
        <p:spPr/>
        <p:txBody>
          <a:bodyPr/>
          <a:lstStyle/>
          <a:p>
            <a:fld id="{666A8355-E0CA-426E-89E3-954DB765D4F4}" type="slidenum">
              <a:rPr lang="it-IT" smtClean="0"/>
              <a:t>6</a:t>
            </a:fld>
            <a:endParaRPr lang="it-IT" dirty="0"/>
          </a:p>
        </p:txBody>
      </p:sp>
    </p:spTree>
    <p:extLst>
      <p:ext uri="{BB962C8B-B14F-4D97-AF65-F5344CB8AC3E}">
        <p14:creationId xmlns:p14="http://schemas.microsoft.com/office/powerpoint/2010/main" val="1941670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lvl="0" algn="just">
              <a:spcBef>
                <a:spcPts val="1200"/>
              </a:spcBef>
            </a:pPr>
            <a:endParaRPr lang="it-IT" dirty="0"/>
          </a:p>
        </p:txBody>
      </p:sp>
      <p:sp>
        <p:nvSpPr>
          <p:cNvPr id="4" name="Segnaposto numero diapositiva 3"/>
          <p:cNvSpPr>
            <a:spLocks noGrp="1"/>
          </p:cNvSpPr>
          <p:nvPr>
            <p:ph type="sldNum" sz="quarter" idx="5"/>
          </p:nvPr>
        </p:nvSpPr>
        <p:spPr/>
        <p:txBody>
          <a:bodyPr/>
          <a:lstStyle/>
          <a:p>
            <a:fld id="{666A8355-E0CA-426E-89E3-954DB765D4F4}" type="slidenum">
              <a:rPr lang="it-IT" smtClean="0"/>
              <a:t>7</a:t>
            </a:fld>
            <a:endParaRPr lang="it-IT" dirty="0"/>
          </a:p>
        </p:txBody>
      </p:sp>
    </p:spTree>
    <p:extLst>
      <p:ext uri="{BB962C8B-B14F-4D97-AF65-F5344CB8AC3E}">
        <p14:creationId xmlns:p14="http://schemas.microsoft.com/office/powerpoint/2010/main" val="3662498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lvl="0" algn="just">
              <a:spcBef>
                <a:spcPts val="1200"/>
              </a:spcBef>
            </a:pPr>
            <a:endParaRPr lang="it-IT" dirty="0"/>
          </a:p>
        </p:txBody>
      </p:sp>
      <p:sp>
        <p:nvSpPr>
          <p:cNvPr id="4" name="Segnaposto numero diapositiva 3"/>
          <p:cNvSpPr>
            <a:spLocks noGrp="1"/>
          </p:cNvSpPr>
          <p:nvPr>
            <p:ph type="sldNum" sz="quarter" idx="5"/>
          </p:nvPr>
        </p:nvSpPr>
        <p:spPr/>
        <p:txBody>
          <a:bodyPr/>
          <a:lstStyle/>
          <a:p>
            <a:fld id="{666A8355-E0CA-426E-89E3-954DB765D4F4}" type="slidenum">
              <a:rPr lang="it-IT" smtClean="0"/>
              <a:t>8</a:t>
            </a:fld>
            <a:endParaRPr lang="it-IT" dirty="0"/>
          </a:p>
        </p:txBody>
      </p:sp>
    </p:spTree>
    <p:extLst>
      <p:ext uri="{BB962C8B-B14F-4D97-AF65-F5344CB8AC3E}">
        <p14:creationId xmlns:p14="http://schemas.microsoft.com/office/powerpoint/2010/main" val="3419920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685800" y="1143000"/>
            <a:ext cx="5486400" cy="3086100"/>
          </a:xfrm>
        </p:spPr>
      </p:sp>
      <p:sp>
        <p:nvSpPr>
          <p:cNvPr id="3" name="Segnaposto note 2"/>
          <p:cNvSpPr>
            <a:spLocks noGrp="1"/>
          </p:cNvSpPr>
          <p:nvPr>
            <p:ph type="body" idx="1"/>
          </p:nvPr>
        </p:nvSpPr>
        <p:spPr/>
        <p:txBody>
          <a:bodyPr/>
          <a:lstStyle/>
          <a:p>
            <a:pPr lvl="0" algn="just">
              <a:spcBef>
                <a:spcPts val="1200"/>
              </a:spcBef>
            </a:pPr>
            <a:endParaRPr lang="it-IT" dirty="0"/>
          </a:p>
        </p:txBody>
      </p:sp>
      <p:sp>
        <p:nvSpPr>
          <p:cNvPr id="4" name="Segnaposto numero diapositiva 3"/>
          <p:cNvSpPr>
            <a:spLocks noGrp="1"/>
          </p:cNvSpPr>
          <p:nvPr>
            <p:ph type="sldNum" sz="quarter" idx="5"/>
          </p:nvPr>
        </p:nvSpPr>
        <p:spPr/>
        <p:txBody>
          <a:bodyPr/>
          <a:lstStyle/>
          <a:p>
            <a:fld id="{666A8355-E0CA-426E-89E3-954DB765D4F4}" type="slidenum">
              <a:rPr lang="it-IT" smtClean="0"/>
              <a:t>9</a:t>
            </a:fld>
            <a:endParaRPr lang="it-IT" dirty="0"/>
          </a:p>
        </p:txBody>
      </p:sp>
    </p:spTree>
    <p:extLst>
      <p:ext uri="{BB962C8B-B14F-4D97-AF65-F5344CB8AC3E}">
        <p14:creationId xmlns:p14="http://schemas.microsoft.com/office/powerpoint/2010/main" val="1462585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4CC43746-71A6-4403-8525-0113DBC1514A}" type="datetimeFigureOut">
              <a:rPr lang="it-IT" smtClean="0"/>
              <a:t>23/06/2020</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38E680B9-58FD-47F2-AAC0-70F105BDD659}" type="slidenum">
              <a:rPr lang="it-IT" smtClean="0"/>
              <a:t>‹N›</a:t>
            </a:fld>
            <a:endParaRPr lang="it-IT" dirty="0"/>
          </a:p>
        </p:txBody>
      </p:sp>
    </p:spTree>
    <p:extLst>
      <p:ext uri="{BB962C8B-B14F-4D97-AF65-F5344CB8AC3E}">
        <p14:creationId xmlns:p14="http://schemas.microsoft.com/office/powerpoint/2010/main" val="3758492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CC43746-71A6-4403-8525-0113DBC1514A}" type="datetimeFigureOut">
              <a:rPr lang="it-IT" smtClean="0"/>
              <a:t>23/06/2020</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38E680B9-58FD-47F2-AAC0-70F105BDD659}" type="slidenum">
              <a:rPr lang="it-IT" smtClean="0"/>
              <a:t>‹N›</a:t>
            </a:fld>
            <a:endParaRPr lang="it-IT" dirty="0"/>
          </a:p>
        </p:txBody>
      </p:sp>
    </p:spTree>
    <p:extLst>
      <p:ext uri="{BB962C8B-B14F-4D97-AF65-F5344CB8AC3E}">
        <p14:creationId xmlns:p14="http://schemas.microsoft.com/office/powerpoint/2010/main" val="3883850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CC43746-71A6-4403-8525-0113DBC1514A}" type="datetimeFigureOut">
              <a:rPr lang="it-IT" smtClean="0"/>
              <a:t>23/06/2020</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38E680B9-58FD-47F2-AAC0-70F105BDD659}" type="slidenum">
              <a:rPr lang="it-IT" smtClean="0"/>
              <a:t>‹N›</a:t>
            </a:fld>
            <a:endParaRPr lang="it-IT" dirty="0"/>
          </a:p>
        </p:txBody>
      </p:sp>
    </p:spTree>
    <p:extLst>
      <p:ext uri="{BB962C8B-B14F-4D97-AF65-F5344CB8AC3E}">
        <p14:creationId xmlns:p14="http://schemas.microsoft.com/office/powerpoint/2010/main" val="4275904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a titolo">
    <p:spTree>
      <p:nvGrpSpPr>
        <p:cNvPr id="1" name=""/>
        <p:cNvGrpSpPr/>
        <p:nvPr/>
      </p:nvGrpSpPr>
      <p:grpSpPr>
        <a:xfrm>
          <a:off x="0" y="0"/>
          <a:ext cx="0" cy="0"/>
          <a:chOff x="0" y="0"/>
          <a:chExt cx="0" cy="0"/>
        </a:xfrm>
      </p:grpSpPr>
      <p:pic>
        <p:nvPicPr>
          <p:cNvPr id="10" name="Immagine 9" descr="Immagine che contiene segnale, esterni&#10;&#10;Descrizione generata con affidabilità elevata">
            <a:extLst>
              <a:ext uri="{FF2B5EF4-FFF2-40B4-BE49-F238E27FC236}">
                <a16:creationId xmlns:a16="http://schemas.microsoft.com/office/drawing/2014/main" id="{31370654-1190-4538-859A-9F56C259EE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69374" y="4817321"/>
            <a:ext cx="850194" cy="309533"/>
          </a:xfrm>
          <a:prstGeom prst="rect">
            <a:avLst/>
          </a:prstGeom>
        </p:spPr>
      </p:pic>
      <p:sp>
        <p:nvSpPr>
          <p:cNvPr id="13" name="Footer Placeholder 4"/>
          <p:cNvSpPr txBox="1">
            <a:spLocks/>
          </p:cNvSpPr>
          <p:nvPr userDrawn="1"/>
        </p:nvSpPr>
        <p:spPr>
          <a:xfrm>
            <a:off x="112932" y="4886262"/>
            <a:ext cx="5921299" cy="273844"/>
          </a:xfrm>
          <a:prstGeom prst="rect">
            <a:avLst/>
          </a:prstGeom>
        </p:spPr>
        <p:txBody>
          <a:bodyPr vert="horz" lIns="68580" tIns="34290" rIns="68580" bIns="34290" rtlCol="0" anchor="ctr"/>
          <a:lstStyle>
            <a:defPPr>
              <a:defRPr lang="en-US"/>
            </a:defPPr>
            <a:lvl1pPr marL="0" algn="ct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tabLst/>
              <a:defRPr/>
            </a:pPr>
            <a:r>
              <a:rPr lang="it-IT" sz="800" noProof="0" dirty="0">
                <a:latin typeface="+mn-lt"/>
                <a:ea typeface="Times New Roman" charset="0"/>
                <a:cs typeface="Times New Roman" charset="0"/>
              </a:rPr>
              <a:t>Computer Vision</a:t>
            </a:r>
            <a:endParaRPr lang="en-GB" sz="800" noProof="0" dirty="0">
              <a:latin typeface="+mn-lt"/>
              <a:ea typeface="Times New Roman" charset="0"/>
              <a:cs typeface="Times New Roman" charset="0"/>
            </a:endParaRPr>
          </a:p>
        </p:txBody>
      </p:sp>
      <p:pic>
        <p:nvPicPr>
          <p:cNvPr id="8" name="Immagine 7">
            <a:extLst>
              <a:ext uri="{FF2B5EF4-FFF2-40B4-BE49-F238E27FC236}">
                <a16:creationId xmlns:a16="http://schemas.microsoft.com/office/drawing/2014/main" id="{4DBE4B46-B68A-AF47-9E86-E587620AE309}"/>
              </a:ext>
            </a:extLst>
          </p:cNvPr>
          <p:cNvPicPr>
            <a:picLocks noChangeAspect="1"/>
          </p:cNvPicPr>
          <p:nvPr userDrawn="1"/>
        </p:nvPicPr>
        <p:blipFill rotWithShape="1">
          <a:blip r:embed="rId3"/>
          <a:srcRect r="50172"/>
          <a:stretch/>
        </p:blipFill>
        <p:spPr>
          <a:xfrm>
            <a:off x="8226710" y="4887671"/>
            <a:ext cx="465782" cy="195943"/>
          </a:xfrm>
          <a:prstGeom prst="rect">
            <a:avLst/>
          </a:prstGeom>
        </p:spPr>
      </p:pic>
    </p:spTree>
    <p:extLst>
      <p:ext uri="{BB962C8B-B14F-4D97-AF65-F5344CB8AC3E}">
        <p14:creationId xmlns:p14="http://schemas.microsoft.com/office/powerpoint/2010/main" val="1502812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CC43746-71A6-4403-8525-0113DBC1514A}" type="datetimeFigureOut">
              <a:rPr lang="it-IT" smtClean="0"/>
              <a:t>23/06/2020</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38E680B9-58FD-47F2-AAC0-70F105BDD659}" type="slidenum">
              <a:rPr lang="it-IT" smtClean="0"/>
              <a:t>‹N›</a:t>
            </a:fld>
            <a:endParaRPr lang="it-IT" dirty="0"/>
          </a:p>
        </p:txBody>
      </p:sp>
    </p:spTree>
    <p:extLst>
      <p:ext uri="{BB962C8B-B14F-4D97-AF65-F5344CB8AC3E}">
        <p14:creationId xmlns:p14="http://schemas.microsoft.com/office/powerpoint/2010/main" val="2857711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CC43746-71A6-4403-8525-0113DBC1514A}" type="datetimeFigureOut">
              <a:rPr lang="it-IT" smtClean="0"/>
              <a:t>23/06/2020</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38E680B9-58FD-47F2-AAC0-70F105BDD659}" type="slidenum">
              <a:rPr lang="it-IT" smtClean="0"/>
              <a:t>‹N›</a:t>
            </a:fld>
            <a:endParaRPr lang="it-IT" dirty="0"/>
          </a:p>
        </p:txBody>
      </p:sp>
    </p:spTree>
    <p:extLst>
      <p:ext uri="{BB962C8B-B14F-4D97-AF65-F5344CB8AC3E}">
        <p14:creationId xmlns:p14="http://schemas.microsoft.com/office/powerpoint/2010/main" val="2294240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CC43746-71A6-4403-8525-0113DBC1514A}" type="datetimeFigureOut">
              <a:rPr lang="it-IT" smtClean="0"/>
              <a:t>23/06/2020</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38E680B9-58FD-47F2-AAC0-70F105BDD659}" type="slidenum">
              <a:rPr lang="it-IT" smtClean="0"/>
              <a:t>‹N›</a:t>
            </a:fld>
            <a:endParaRPr lang="it-IT" dirty="0"/>
          </a:p>
        </p:txBody>
      </p:sp>
    </p:spTree>
    <p:extLst>
      <p:ext uri="{BB962C8B-B14F-4D97-AF65-F5344CB8AC3E}">
        <p14:creationId xmlns:p14="http://schemas.microsoft.com/office/powerpoint/2010/main" val="144126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1878806"/>
            <a:ext cx="3868340" cy="276344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1878806"/>
            <a:ext cx="3887391" cy="276344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CC43746-71A6-4403-8525-0113DBC1514A}" type="datetimeFigureOut">
              <a:rPr lang="it-IT" smtClean="0"/>
              <a:t>23/06/2020</a:t>
            </a:fld>
            <a:endParaRPr lang="it-IT" dirty="0"/>
          </a:p>
        </p:txBody>
      </p:sp>
      <p:sp>
        <p:nvSpPr>
          <p:cNvPr id="8" name="Footer Placeholder 7"/>
          <p:cNvSpPr>
            <a:spLocks noGrp="1"/>
          </p:cNvSpPr>
          <p:nvPr>
            <p:ph type="ftr" sz="quarter" idx="11"/>
          </p:nvPr>
        </p:nvSpPr>
        <p:spPr/>
        <p:txBody>
          <a:bodyPr/>
          <a:lstStyle/>
          <a:p>
            <a:endParaRPr lang="it-IT" dirty="0"/>
          </a:p>
        </p:txBody>
      </p:sp>
      <p:sp>
        <p:nvSpPr>
          <p:cNvPr id="9" name="Slide Number Placeholder 8"/>
          <p:cNvSpPr>
            <a:spLocks noGrp="1"/>
          </p:cNvSpPr>
          <p:nvPr>
            <p:ph type="sldNum" sz="quarter" idx="12"/>
          </p:nvPr>
        </p:nvSpPr>
        <p:spPr/>
        <p:txBody>
          <a:bodyPr/>
          <a:lstStyle/>
          <a:p>
            <a:fld id="{38E680B9-58FD-47F2-AAC0-70F105BDD659}" type="slidenum">
              <a:rPr lang="it-IT" smtClean="0"/>
              <a:t>‹N›</a:t>
            </a:fld>
            <a:endParaRPr lang="it-IT" dirty="0"/>
          </a:p>
        </p:txBody>
      </p:sp>
    </p:spTree>
    <p:extLst>
      <p:ext uri="{BB962C8B-B14F-4D97-AF65-F5344CB8AC3E}">
        <p14:creationId xmlns:p14="http://schemas.microsoft.com/office/powerpoint/2010/main" val="2240375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CC43746-71A6-4403-8525-0113DBC1514A}" type="datetimeFigureOut">
              <a:rPr lang="it-IT" smtClean="0"/>
              <a:t>23/06/2020</a:t>
            </a:fld>
            <a:endParaRPr lang="it-IT" dirty="0"/>
          </a:p>
        </p:txBody>
      </p:sp>
      <p:sp>
        <p:nvSpPr>
          <p:cNvPr id="4" name="Footer Placeholder 3"/>
          <p:cNvSpPr>
            <a:spLocks noGrp="1"/>
          </p:cNvSpPr>
          <p:nvPr>
            <p:ph type="ftr" sz="quarter" idx="11"/>
          </p:nvPr>
        </p:nvSpPr>
        <p:spPr/>
        <p:txBody>
          <a:bodyPr/>
          <a:lstStyle/>
          <a:p>
            <a:endParaRPr lang="it-IT" dirty="0"/>
          </a:p>
        </p:txBody>
      </p:sp>
      <p:sp>
        <p:nvSpPr>
          <p:cNvPr id="5" name="Slide Number Placeholder 4"/>
          <p:cNvSpPr>
            <a:spLocks noGrp="1"/>
          </p:cNvSpPr>
          <p:nvPr>
            <p:ph type="sldNum" sz="quarter" idx="12"/>
          </p:nvPr>
        </p:nvSpPr>
        <p:spPr/>
        <p:txBody>
          <a:bodyPr/>
          <a:lstStyle/>
          <a:p>
            <a:fld id="{38E680B9-58FD-47F2-AAC0-70F105BDD659}" type="slidenum">
              <a:rPr lang="it-IT" smtClean="0"/>
              <a:t>‹N›</a:t>
            </a:fld>
            <a:endParaRPr lang="it-IT" dirty="0"/>
          </a:p>
        </p:txBody>
      </p:sp>
    </p:spTree>
    <p:extLst>
      <p:ext uri="{BB962C8B-B14F-4D97-AF65-F5344CB8AC3E}">
        <p14:creationId xmlns:p14="http://schemas.microsoft.com/office/powerpoint/2010/main" val="428590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C43746-71A6-4403-8525-0113DBC1514A}" type="datetimeFigureOut">
              <a:rPr lang="it-IT" smtClean="0"/>
              <a:t>23/06/2020</a:t>
            </a:fld>
            <a:endParaRPr lang="it-IT" dirty="0"/>
          </a:p>
        </p:txBody>
      </p:sp>
      <p:sp>
        <p:nvSpPr>
          <p:cNvPr id="3" name="Footer Placeholder 2"/>
          <p:cNvSpPr>
            <a:spLocks noGrp="1"/>
          </p:cNvSpPr>
          <p:nvPr>
            <p:ph type="ftr" sz="quarter" idx="11"/>
          </p:nvPr>
        </p:nvSpPr>
        <p:spPr/>
        <p:txBody>
          <a:bodyPr/>
          <a:lstStyle/>
          <a:p>
            <a:endParaRPr lang="it-IT" dirty="0"/>
          </a:p>
        </p:txBody>
      </p:sp>
      <p:sp>
        <p:nvSpPr>
          <p:cNvPr id="4" name="Slide Number Placeholder 3"/>
          <p:cNvSpPr>
            <a:spLocks noGrp="1"/>
          </p:cNvSpPr>
          <p:nvPr>
            <p:ph type="sldNum" sz="quarter" idx="12"/>
          </p:nvPr>
        </p:nvSpPr>
        <p:spPr/>
        <p:txBody>
          <a:bodyPr/>
          <a:lstStyle/>
          <a:p>
            <a:fld id="{38E680B9-58FD-47F2-AAC0-70F105BDD659}" type="slidenum">
              <a:rPr lang="it-IT" smtClean="0"/>
              <a:t>‹N›</a:t>
            </a:fld>
            <a:endParaRPr lang="it-IT" dirty="0"/>
          </a:p>
        </p:txBody>
      </p:sp>
    </p:spTree>
    <p:extLst>
      <p:ext uri="{BB962C8B-B14F-4D97-AF65-F5344CB8AC3E}">
        <p14:creationId xmlns:p14="http://schemas.microsoft.com/office/powerpoint/2010/main" val="418277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CC43746-71A6-4403-8525-0113DBC1514A}" type="datetimeFigureOut">
              <a:rPr lang="it-IT" smtClean="0"/>
              <a:t>23/06/2020</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38E680B9-58FD-47F2-AAC0-70F105BDD659}" type="slidenum">
              <a:rPr lang="it-IT" smtClean="0"/>
              <a:t>‹N›</a:t>
            </a:fld>
            <a:endParaRPr lang="it-IT" dirty="0"/>
          </a:p>
        </p:txBody>
      </p:sp>
    </p:spTree>
    <p:extLst>
      <p:ext uri="{BB962C8B-B14F-4D97-AF65-F5344CB8AC3E}">
        <p14:creationId xmlns:p14="http://schemas.microsoft.com/office/powerpoint/2010/main" val="3954597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it-IT" dirty="0"/>
              <a:t>Fare clic sull'icona per inserire un'immagine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CC43746-71A6-4403-8525-0113DBC1514A}" type="datetimeFigureOut">
              <a:rPr lang="it-IT" smtClean="0"/>
              <a:t>23/06/2020</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38E680B9-58FD-47F2-AAC0-70F105BDD659}" type="slidenum">
              <a:rPr lang="it-IT" smtClean="0"/>
              <a:t>‹N›</a:t>
            </a:fld>
            <a:endParaRPr lang="it-IT" dirty="0"/>
          </a:p>
        </p:txBody>
      </p:sp>
    </p:spTree>
    <p:extLst>
      <p:ext uri="{BB962C8B-B14F-4D97-AF65-F5344CB8AC3E}">
        <p14:creationId xmlns:p14="http://schemas.microsoft.com/office/powerpoint/2010/main" val="740451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CC43746-71A6-4403-8525-0113DBC1514A}" type="datetimeFigureOut">
              <a:rPr lang="it-IT" smtClean="0"/>
              <a:t>23/06/2020</a:t>
            </a:fld>
            <a:endParaRPr lang="it-IT"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it-IT"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8E680B9-58FD-47F2-AAC0-70F105BDD659}" type="slidenum">
              <a:rPr lang="it-IT" smtClean="0"/>
              <a:t>‹N›</a:t>
            </a:fld>
            <a:endParaRPr lang="it-IT" dirty="0"/>
          </a:p>
        </p:txBody>
      </p:sp>
    </p:spTree>
    <p:extLst>
      <p:ext uri="{BB962C8B-B14F-4D97-AF65-F5344CB8AC3E}">
        <p14:creationId xmlns:p14="http://schemas.microsoft.com/office/powerpoint/2010/main" val="1940319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28">
            <a:extLst>
              <a:ext uri="{FF2B5EF4-FFF2-40B4-BE49-F238E27FC236}">
                <a16:creationId xmlns:a16="http://schemas.microsoft.com/office/drawing/2014/main" id="{F31578FE-55D9-D24B-99A8-56F2E46F2C3A}"/>
              </a:ext>
            </a:extLst>
          </p:cNvPr>
          <p:cNvSpPr txBox="1">
            <a:spLocks/>
          </p:cNvSpPr>
          <p:nvPr/>
        </p:nvSpPr>
        <p:spPr>
          <a:xfrm>
            <a:off x="333125" y="1511883"/>
            <a:ext cx="8477750" cy="2119733"/>
          </a:xfrm>
          <a:prstGeom prst="rect">
            <a:avLst/>
          </a:prstGeom>
          <a:noFill/>
          <a:ln>
            <a:noFill/>
          </a:ln>
        </p:spPr>
        <p:txBody>
          <a:bodyPr spcFirstLastPara="1" vert="horz" wrap="square" lIns="68569" tIns="34275" rIns="68569" bIns="34275" rtlCol="0" anchor="t"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pPr>
            <a:r>
              <a:rPr lang="en-US" sz="4400" b="1" dirty="0">
                <a:solidFill>
                  <a:srgbClr val="445B68"/>
                </a:solidFill>
                <a:latin typeface="Helvetica" pitchFamily="2" charset="0"/>
                <a:ea typeface="+mn-ea"/>
                <a:cs typeface="+mn-cs"/>
                <a:sym typeface="Calibri"/>
              </a:rPr>
              <a:t>Person Detection</a:t>
            </a:r>
          </a:p>
          <a:p>
            <a:pPr algn="ctr">
              <a:lnSpc>
                <a:spcPct val="100000"/>
              </a:lnSpc>
            </a:pPr>
            <a:r>
              <a:rPr lang="en-US" sz="4400" b="1" dirty="0">
                <a:solidFill>
                  <a:srgbClr val="445B68"/>
                </a:solidFill>
                <a:latin typeface="Helvetica" pitchFamily="2" charset="0"/>
                <a:ea typeface="+mn-ea"/>
                <a:cs typeface="+mn-cs"/>
                <a:sym typeface="Calibri"/>
              </a:rPr>
              <a:t>from a</a:t>
            </a:r>
          </a:p>
          <a:p>
            <a:pPr algn="ctr">
              <a:lnSpc>
                <a:spcPct val="100000"/>
              </a:lnSpc>
            </a:pPr>
            <a:r>
              <a:rPr lang="en-US" sz="4400" b="1" dirty="0">
                <a:solidFill>
                  <a:srgbClr val="445B68"/>
                </a:solidFill>
                <a:latin typeface="Helvetica" pitchFamily="2" charset="0"/>
                <a:ea typeface="+mn-ea"/>
                <a:cs typeface="+mn-cs"/>
                <a:sym typeface="Calibri"/>
              </a:rPr>
              <a:t>Top-View Perspective</a:t>
            </a:r>
            <a:r>
              <a:rPr lang="en-US" sz="4400" b="1" dirty="0">
                <a:latin typeface="Helvetica" panose="020B0604020202020204" pitchFamily="34" charset="0"/>
                <a:ea typeface="Calibri" charset="0"/>
                <a:cs typeface="Helvetica" panose="020B0604020202020204" pitchFamily="34" charset="0"/>
                <a:sym typeface="Calibri"/>
              </a:rPr>
              <a:t> </a:t>
            </a:r>
          </a:p>
        </p:txBody>
      </p:sp>
      <p:sp>
        <p:nvSpPr>
          <p:cNvPr id="4" name="CasellaDiTesto 3">
            <a:extLst>
              <a:ext uri="{FF2B5EF4-FFF2-40B4-BE49-F238E27FC236}">
                <a16:creationId xmlns:a16="http://schemas.microsoft.com/office/drawing/2014/main" id="{28D513F4-D9F8-4D0C-AAF0-CD43C958031E}"/>
              </a:ext>
            </a:extLst>
          </p:cNvPr>
          <p:cNvSpPr txBox="1"/>
          <p:nvPr/>
        </p:nvSpPr>
        <p:spPr>
          <a:xfrm>
            <a:off x="333125" y="4345551"/>
            <a:ext cx="2392490" cy="430887"/>
          </a:xfrm>
          <a:prstGeom prst="rect">
            <a:avLst/>
          </a:prstGeom>
          <a:noFill/>
        </p:spPr>
        <p:txBody>
          <a:bodyPr wrap="square">
            <a:spAutoFit/>
          </a:bodyPr>
          <a:lstStyle/>
          <a:p>
            <a:r>
              <a:rPr lang="it-IT" sz="1100" dirty="0">
                <a:solidFill>
                  <a:srgbClr val="445B68"/>
                </a:solidFill>
                <a:latin typeface="Helvetica" pitchFamily="2" charset="0"/>
              </a:rPr>
              <a:t>Baldascino Giovanni - 1097405</a:t>
            </a:r>
          </a:p>
          <a:p>
            <a:r>
              <a:rPr lang="it-IT" sz="1100" dirty="0">
                <a:solidFill>
                  <a:srgbClr val="445B68"/>
                </a:solidFill>
                <a:latin typeface="Helvetica" pitchFamily="2" charset="0"/>
              </a:rPr>
              <a:t>Squarcella Loisi - 1096539</a:t>
            </a:r>
          </a:p>
        </p:txBody>
      </p:sp>
    </p:spTree>
    <p:extLst>
      <p:ext uri="{BB962C8B-B14F-4D97-AF65-F5344CB8AC3E}">
        <p14:creationId xmlns:p14="http://schemas.microsoft.com/office/powerpoint/2010/main" val="3890049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8">
            <a:extLst>
              <a:ext uri="{FF2B5EF4-FFF2-40B4-BE49-F238E27FC236}">
                <a16:creationId xmlns:a16="http://schemas.microsoft.com/office/drawing/2014/main" id="{D9FB0127-5352-FF43-A14B-001069C1DEC7}"/>
              </a:ext>
            </a:extLst>
          </p:cNvPr>
          <p:cNvSpPr/>
          <p:nvPr/>
        </p:nvSpPr>
        <p:spPr>
          <a:xfrm>
            <a:off x="350850" y="449163"/>
            <a:ext cx="7311822" cy="307777"/>
          </a:xfrm>
          <a:prstGeom prst="rect">
            <a:avLst/>
          </a:prstGeom>
          <a:ln w="12700">
            <a:miter lim="400000"/>
          </a:ln>
        </p:spPr>
        <p:txBody>
          <a:bodyPr wrap="square" lIns="0" tIns="0" rIns="0" bIns="0" anchor="ctr">
            <a:spAutoFit/>
          </a:bodyPr>
          <a:lstStyle/>
          <a:p>
            <a:pPr>
              <a:defRPr sz="1800"/>
            </a:pPr>
            <a:r>
              <a:rPr lang="en-GB" sz="2000" b="1" dirty="0">
                <a:solidFill>
                  <a:srgbClr val="445B68"/>
                </a:solidFill>
                <a:latin typeface="Helvetica" pitchFamily="2" charset="0"/>
                <a:sym typeface="Myriad Pro"/>
              </a:rPr>
              <a:t>STATE OF ART – Feature based Techniques</a:t>
            </a:r>
          </a:p>
        </p:txBody>
      </p:sp>
      <p:pic>
        <p:nvPicPr>
          <p:cNvPr id="3" name="Immagine 2">
            <a:extLst>
              <a:ext uri="{FF2B5EF4-FFF2-40B4-BE49-F238E27FC236}">
                <a16:creationId xmlns:a16="http://schemas.microsoft.com/office/drawing/2014/main" id="{1EEEACE9-936B-438B-97AA-970A41AF7A04}"/>
              </a:ext>
            </a:extLst>
          </p:cNvPr>
          <p:cNvPicPr>
            <a:picLocks noChangeAspect="1"/>
          </p:cNvPicPr>
          <p:nvPr/>
        </p:nvPicPr>
        <p:blipFill>
          <a:blip r:embed="rId3"/>
          <a:stretch>
            <a:fillRect/>
          </a:stretch>
        </p:blipFill>
        <p:spPr>
          <a:xfrm>
            <a:off x="1586013" y="965967"/>
            <a:ext cx="5971973" cy="3349997"/>
          </a:xfrm>
          <a:prstGeom prst="rect">
            <a:avLst/>
          </a:prstGeom>
        </p:spPr>
      </p:pic>
      <p:sp>
        <p:nvSpPr>
          <p:cNvPr id="2" name="CasellaDiTesto 1">
            <a:extLst>
              <a:ext uri="{FF2B5EF4-FFF2-40B4-BE49-F238E27FC236}">
                <a16:creationId xmlns:a16="http://schemas.microsoft.com/office/drawing/2014/main" id="{958A2378-B578-4C29-B65F-EC37E7A4D8C9}"/>
              </a:ext>
            </a:extLst>
          </p:cNvPr>
          <p:cNvSpPr txBox="1"/>
          <p:nvPr/>
        </p:nvSpPr>
        <p:spPr>
          <a:xfrm>
            <a:off x="0" y="4315964"/>
            <a:ext cx="9144000" cy="378373"/>
          </a:xfrm>
          <a:prstGeom prst="rect">
            <a:avLst/>
          </a:prstGeom>
          <a:noFill/>
        </p:spPr>
        <p:txBody>
          <a:bodyPr wrap="square" rtlCol="0">
            <a:spAutoFit/>
          </a:bodyPr>
          <a:lstStyle/>
          <a:p>
            <a:pPr algn="ctr">
              <a:lnSpc>
                <a:spcPct val="200000"/>
              </a:lnSpc>
            </a:pPr>
            <a:r>
              <a:rPr lang="it-IT" sz="1100" b="1" dirty="0">
                <a:solidFill>
                  <a:srgbClr val="354451"/>
                </a:solidFill>
                <a:latin typeface="Helvetica" pitchFamily="2" charset="0"/>
              </a:rPr>
              <a:t>(a) Two-stage Detector	(b) One-stage Detector</a:t>
            </a:r>
          </a:p>
        </p:txBody>
      </p:sp>
      <p:sp>
        <p:nvSpPr>
          <p:cNvPr id="4" name="CasellaDiTesto 3">
            <a:extLst>
              <a:ext uri="{FF2B5EF4-FFF2-40B4-BE49-F238E27FC236}">
                <a16:creationId xmlns:a16="http://schemas.microsoft.com/office/drawing/2014/main" id="{7F71E7FE-B825-40DE-8E38-0571C8066671}"/>
              </a:ext>
            </a:extLst>
          </p:cNvPr>
          <p:cNvSpPr txBox="1"/>
          <p:nvPr/>
        </p:nvSpPr>
        <p:spPr>
          <a:xfrm>
            <a:off x="8735439" y="4804946"/>
            <a:ext cx="408561" cy="338554"/>
          </a:xfrm>
          <a:prstGeom prst="rect">
            <a:avLst/>
          </a:prstGeom>
          <a:noFill/>
        </p:spPr>
        <p:txBody>
          <a:bodyPr wrap="square" rtlCol="0">
            <a:spAutoFit/>
          </a:bodyPr>
          <a:lstStyle/>
          <a:p>
            <a:r>
              <a:rPr lang="it-IT" sz="1600" dirty="0">
                <a:solidFill>
                  <a:srgbClr val="8BA0B3"/>
                </a:solidFill>
                <a:latin typeface="Helvetica" pitchFamily="2" charset="0"/>
              </a:rPr>
              <a:t>7</a:t>
            </a:r>
            <a:endParaRPr lang="it-IT" sz="1100" dirty="0">
              <a:solidFill>
                <a:srgbClr val="8BA0B3"/>
              </a:solidFill>
              <a:latin typeface="Helvetica" pitchFamily="2" charset="0"/>
            </a:endParaRPr>
          </a:p>
        </p:txBody>
      </p:sp>
    </p:spTree>
    <p:extLst>
      <p:ext uri="{BB962C8B-B14F-4D97-AF65-F5344CB8AC3E}">
        <p14:creationId xmlns:p14="http://schemas.microsoft.com/office/powerpoint/2010/main" val="3665203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8">
            <a:extLst>
              <a:ext uri="{FF2B5EF4-FFF2-40B4-BE49-F238E27FC236}">
                <a16:creationId xmlns:a16="http://schemas.microsoft.com/office/drawing/2014/main" id="{D9FB0127-5352-FF43-A14B-001069C1DEC7}"/>
              </a:ext>
            </a:extLst>
          </p:cNvPr>
          <p:cNvSpPr/>
          <p:nvPr/>
        </p:nvSpPr>
        <p:spPr>
          <a:xfrm>
            <a:off x="350850" y="449163"/>
            <a:ext cx="7311822" cy="307777"/>
          </a:xfrm>
          <a:prstGeom prst="rect">
            <a:avLst/>
          </a:prstGeom>
          <a:ln w="12700">
            <a:miter lim="400000"/>
          </a:ln>
        </p:spPr>
        <p:txBody>
          <a:bodyPr wrap="square" lIns="0" tIns="0" rIns="0" bIns="0" anchor="ctr">
            <a:spAutoFit/>
          </a:bodyPr>
          <a:lstStyle/>
          <a:p>
            <a:pPr>
              <a:defRPr sz="1800"/>
            </a:pPr>
            <a:r>
              <a:rPr lang="en-GB" sz="2000" b="1" dirty="0">
                <a:solidFill>
                  <a:srgbClr val="445B68"/>
                </a:solidFill>
                <a:latin typeface="Helvetica" pitchFamily="2" charset="0"/>
                <a:sym typeface="Myriad Pro"/>
              </a:rPr>
              <a:t>STATE OF ART – One-stage Detector</a:t>
            </a:r>
          </a:p>
        </p:txBody>
      </p:sp>
      <p:sp>
        <p:nvSpPr>
          <p:cNvPr id="6" name="Google Shape;380;p30">
            <a:extLst>
              <a:ext uri="{FF2B5EF4-FFF2-40B4-BE49-F238E27FC236}">
                <a16:creationId xmlns:a16="http://schemas.microsoft.com/office/drawing/2014/main" id="{5620D8AA-E25A-8C4D-B5E0-BE790FBF48F8}"/>
              </a:ext>
            </a:extLst>
          </p:cNvPr>
          <p:cNvSpPr/>
          <p:nvPr/>
        </p:nvSpPr>
        <p:spPr>
          <a:xfrm>
            <a:off x="578185" y="756941"/>
            <a:ext cx="8055861" cy="1814810"/>
          </a:xfrm>
          <a:prstGeom prst="rect">
            <a:avLst/>
          </a:prstGeom>
          <a:noFill/>
          <a:ln>
            <a:noFill/>
          </a:ln>
        </p:spPr>
        <p:txBody>
          <a:bodyPr spcFirstLastPara="1" wrap="square" lIns="90000" tIns="45000" rIns="90000" bIns="45000" anchor="t" anchorCtr="0">
            <a:noAutofit/>
          </a:bodyPr>
          <a:lstStyle/>
          <a:p>
            <a:pPr lvl="0" algn="just">
              <a:spcBef>
                <a:spcPts val="1200"/>
              </a:spcBef>
            </a:pPr>
            <a:r>
              <a:rPr lang="en-US" sz="1600" b="1" dirty="0">
                <a:solidFill>
                  <a:srgbClr val="354451"/>
                </a:solidFill>
                <a:latin typeface="Helvetica" pitchFamily="2" charset="0"/>
                <a:sym typeface="Arial"/>
              </a:rPr>
              <a:t>SSD</a:t>
            </a:r>
            <a:r>
              <a:rPr lang="en-US" sz="1600" dirty="0">
                <a:solidFill>
                  <a:srgbClr val="354451"/>
                </a:solidFill>
                <a:latin typeface="Helvetica" pitchFamily="2" charset="0"/>
                <a:sym typeface="Arial"/>
              </a:rPr>
              <a:t> (Single-shot Detector) discretizes the output space of </a:t>
            </a:r>
            <a:r>
              <a:rPr lang="en-US" sz="1600" i="1" dirty="0">
                <a:solidFill>
                  <a:srgbClr val="354451"/>
                </a:solidFill>
                <a:latin typeface="Helvetica" pitchFamily="2" charset="0"/>
                <a:sym typeface="Arial"/>
              </a:rPr>
              <a:t>bounding boxes </a:t>
            </a:r>
            <a:r>
              <a:rPr lang="en-US" sz="1600" dirty="0">
                <a:solidFill>
                  <a:srgbClr val="354451"/>
                </a:solidFill>
                <a:latin typeface="Helvetica" pitchFamily="2" charset="0"/>
                <a:sym typeface="Arial"/>
              </a:rPr>
              <a:t>into a set of default boxes over different aspect ratios and scales per feature map location.</a:t>
            </a:r>
          </a:p>
          <a:p>
            <a:pPr lvl="0" algn="just">
              <a:spcBef>
                <a:spcPts val="1200"/>
              </a:spcBef>
            </a:pPr>
            <a:r>
              <a:rPr lang="en-US" sz="1600" dirty="0">
                <a:solidFill>
                  <a:srgbClr val="354451"/>
                </a:solidFill>
                <a:latin typeface="Helvetica" pitchFamily="2" charset="0"/>
                <a:sym typeface="Arial"/>
              </a:rPr>
              <a:t>In SSD the </a:t>
            </a:r>
            <a:r>
              <a:rPr lang="en-US" sz="1600" i="1" dirty="0">
                <a:solidFill>
                  <a:srgbClr val="354451"/>
                </a:solidFill>
                <a:latin typeface="Helvetica" pitchFamily="2" charset="0"/>
                <a:sym typeface="Arial"/>
              </a:rPr>
              <a:t>prediction layer </a:t>
            </a:r>
            <a:r>
              <a:rPr lang="en-US" sz="1600" dirty="0">
                <a:solidFill>
                  <a:srgbClr val="354451"/>
                </a:solidFill>
                <a:latin typeface="Helvetica" pitchFamily="2" charset="0"/>
                <a:sym typeface="Arial"/>
              </a:rPr>
              <a:t>is acting on fused features of different levels. Head module consists of a series of </a:t>
            </a:r>
            <a:r>
              <a:rPr lang="en-US" sz="1600" i="1" dirty="0">
                <a:solidFill>
                  <a:srgbClr val="354451"/>
                </a:solidFill>
                <a:latin typeface="Helvetica" pitchFamily="2" charset="0"/>
                <a:sym typeface="Arial"/>
              </a:rPr>
              <a:t>convolutional layers </a:t>
            </a:r>
            <a:r>
              <a:rPr lang="en-US" sz="1600" dirty="0">
                <a:solidFill>
                  <a:srgbClr val="354451"/>
                </a:solidFill>
                <a:latin typeface="Helvetica" pitchFamily="2" charset="0"/>
                <a:sym typeface="Arial"/>
              </a:rPr>
              <a:t>followed by several classification layers and localization layers.</a:t>
            </a:r>
          </a:p>
        </p:txBody>
      </p:sp>
      <p:pic>
        <p:nvPicPr>
          <p:cNvPr id="4" name="Immagine 3">
            <a:extLst>
              <a:ext uri="{FF2B5EF4-FFF2-40B4-BE49-F238E27FC236}">
                <a16:creationId xmlns:a16="http://schemas.microsoft.com/office/drawing/2014/main" id="{64217F56-7161-4AD3-9B8D-9799DBD0498B}"/>
              </a:ext>
            </a:extLst>
          </p:cNvPr>
          <p:cNvPicPr>
            <a:picLocks noChangeAspect="1"/>
          </p:cNvPicPr>
          <p:nvPr/>
        </p:nvPicPr>
        <p:blipFill>
          <a:blip r:embed="rId3"/>
          <a:stretch>
            <a:fillRect/>
          </a:stretch>
        </p:blipFill>
        <p:spPr>
          <a:xfrm>
            <a:off x="1184141" y="2336387"/>
            <a:ext cx="6775717" cy="2357950"/>
          </a:xfrm>
          <a:prstGeom prst="rect">
            <a:avLst/>
          </a:prstGeom>
        </p:spPr>
      </p:pic>
      <p:sp>
        <p:nvSpPr>
          <p:cNvPr id="2" name="CasellaDiTesto 1">
            <a:extLst>
              <a:ext uri="{FF2B5EF4-FFF2-40B4-BE49-F238E27FC236}">
                <a16:creationId xmlns:a16="http://schemas.microsoft.com/office/drawing/2014/main" id="{9A4A8775-DA61-47E6-901C-12B2973B6429}"/>
              </a:ext>
            </a:extLst>
          </p:cNvPr>
          <p:cNvSpPr txBox="1"/>
          <p:nvPr/>
        </p:nvSpPr>
        <p:spPr>
          <a:xfrm>
            <a:off x="8735439" y="4804946"/>
            <a:ext cx="408561" cy="338554"/>
          </a:xfrm>
          <a:prstGeom prst="rect">
            <a:avLst/>
          </a:prstGeom>
          <a:noFill/>
        </p:spPr>
        <p:txBody>
          <a:bodyPr wrap="square" rtlCol="0">
            <a:spAutoFit/>
          </a:bodyPr>
          <a:lstStyle/>
          <a:p>
            <a:r>
              <a:rPr lang="it-IT" sz="1600" dirty="0">
                <a:solidFill>
                  <a:srgbClr val="8BA0B3"/>
                </a:solidFill>
                <a:latin typeface="Helvetica" pitchFamily="2" charset="0"/>
              </a:rPr>
              <a:t>8</a:t>
            </a:r>
            <a:endParaRPr lang="it-IT" sz="1100" dirty="0">
              <a:solidFill>
                <a:srgbClr val="8BA0B3"/>
              </a:solidFill>
              <a:latin typeface="Helvetica" pitchFamily="2" charset="0"/>
            </a:endParaRPr>
          </a:p>
        </p:txBody>
      </p:sp>
    </p:spTree>
    <p:extLst>
      <p:ext uri="{BB962C8B-B14F-4D97-AF65-F5344CB8AC3E}">
        <p14:creationId xmlns:p14="http://schemas.microsoft.com/office/powerpoint/2010/main" val="1620930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8">
            <a:extLst>
              <a:ext uri="{FF2B5EF4-FFF2-40B4-BE49-F238E27FC236}">
                <a16:creationId xmlns:a16="http://schemas.microsoft.com/office/drawing/2014/main" id="{D9FB0127-5352-FF43-A14B-001069C1DEC7}"/>
              </a:ext>
            </a:extLst>
          </p:cNvPr>
          <p:cNvSpPr/>
          <p:nvPr/>
        </p:nvSpPr>
        <p:spPr>
          <a:xfrm>
            <a:off x="350850" y="449163"/>
            <a:ext cx="7311822" cy="307777"/>
          </a:xfrm>
          <a:prstGeom prst="rect">
            <a:avLst/>
          </a:prstGeom>
          <a:ln w="12700">
            <a:miter lim="400000"/>
          </a:ln>
        </p:spPr>
        <p:txBody>
          <a:bodyPr wrap="square" lIns="0" tIns="0" rIns="0" bIns="0" anchor="ctr">
            <a:spAutoFit/>
          </a:bodyPr>
          <a:lstStyle/>
          <a:p>
            <a:pPr>
              <a:defRPr sz="1800"/>
            </a:pPr>
            <a:r>
              <a:rPr lang="en-GB" sz="2000" b="1" dirty="0">
                <a:solidFill>
                  <a:srgbClr val="445B68"/>
                </a:solidFill>
                <a:latin typeface="Helvetica" pitchFamily="2" charset="0"/>
                <a:sym typeface="Myriad Pro"/>
              </a:rPr>
              <a:t>STATE OF ART – </a:t>
            </a:r>
            <a:r>
              <a:rPr kumimoji="0" lang="en-GB" sz="2000" b="1" i="0" u="none" strike="noStrike" kern="1200" cap="none" spc="0" normalizeH="0" baseline="0" noProof="0" dirty="0">
                <a:ln>
                  <a:noFill/>
                </a:ln>
                <a:solidFill>
                  <a:srgbClr val="445B68"/>
                </a:solidFill>
                <a:effectLst/>
                <a:uLnTx/>
                <a:uFillTx/>
                <a:latin typeface="Helvetica" pitchFamily="2" charset="0"/>
                <a:ea typeface="+mn-ea"/>
                <a:cs typeface="+mn-cs"/>
                <a:sym typeface="Myriad Pro"/>
              </a:rPr>
              <a:t>Single-shot Detector</a:t>
            </a:r>
            <a:endParaRPr lang="en-GB" sz="2000" b="1" dirty="0">
              <a:solidFill>
                <a:srgbClr val="445B68"/>
              </a:solidFill>
              <a:latin typeface="Helvetica" pitchFamily="2" charset="0"/>
              <a:sym typeface="Myriad Pro"/>
            </a:endParaRPr>
          </a:p>
        </p:txBody>
      </p:sp>
      <p:pic>
        <p:nvPicPr>
          <p:cNvPr id="8" name="Immagine 7">
            <a:extLst>
              <a:ext uri="{FF2B5EF4-FFF2-40B4-BE49-F238E27FC236}">
                <a16:creationId xmlns:a16="http://schemas.microsoft.com/office/drawing/2014/main" id="{6EEC6CC4-6F7F-4A86-ABDA-1BCCC775CB35}"/>
              </a:ext>
            </a:extLst>
          </p:cNvPr>
          <p:cNvPicPr>
            <a:picLocks noChangeAspect="1"/>
          </p:cNvPicPr>
          <p:nvPr/>
        </p:nvPicPr>
        <p:blipFill>
          <a:blip r:embed="rId3"/>
          <a:stretch>
            <a:fillRect/>
          </a:stretch>
        </p:blipFill>
        <p:spPr>
          <a:xfrm>
            <a:off x="1189298" y="2676731"/>
            <a:ext cx="5944833" cy="2017606"/>
          </a:xfrm>
          <a:prstGeom prst="rect">
            <a:avLst/>
          </a:prstGeom>
        </p:spPr>
      </p:pic>
      <p:sp>
        <p:nvSpPr>
          <p:cNvPr id="2" name="CasellaDiTesto 1">
            <a:extLst>
              <a:ext uri="{FF2B5EF4-FFF2-40B4-BE49-F238E27FC236}">
                <a16:creationId xmlns:a16="http://schemas.microsoft.com/office/drawing/2014/main" id="{264C818D-93DB-4A05-8E92-E0AC2FECF4F2}"/>
              </a:ext>
            </a:extLst>
          </p:cNvPr>
          <p:cNvSpPr txBox="1"/>
          <p:nvPr/>
        </p:nvSpPr>
        <p:spPr>
          <a:xfrm>
            <a:off x="505803" y="1055116"/>
            <a:ext cx="7311822" cy="1323439"/>
          </a:xfrm>
          <a:prstGeom prst="rect">
            <a:avLst/>
          </a:prstGeom>
          <a:noFill/>
        </p:spPr>
        <p:txBody>
          <a:bodyPr wrap="square" rtlCol="0">
            <a:spAutoFit/>
          </a:bodyPr>
          <a:lstStyle/>
          <a:p>
            <a:pPr algn="just"/>
            <a:r>
              <a:rPr lang="en-US" sz="1600" dirty="0">
                <a:solidFill>
                  <a:srgbClr val="354451"/>
                </a:solidFill>
                <a:latin typeface="Helvetica" pitchFamily="2" charset="0"/>
              </a:rPr>
              <a:t>During training time, </a:t>
            </a:r>
            <a:r>
              <a:rPr lang="en-US" sz="1600" b="1" dirty="0">
                <a:solidFill>
                  <a:srgbClr val="354451"/>
                </a:solidFill>
                <a:latin typeface="Helvetica" pitchFamily="2" charset="0"/>
              </a:rPr>
              <a:t>SSD</a:t>
            </a:r>
            <a:r>
              <a:rPr lang="en-US" sz="1600" dirty="0">
                <a:solidFill>
                  <a:srgbClr val="354451"/>
                </a:solidFill>
                <a:latin typeface="Helvetica" pitchFamily="2" charset="0"/>
              </a:rPr>
              <a:t> has matched two default boxes. One with the cat and one with the dog. They are treated as positives bounding boxes and the rest are treated as negatives. Each prediction is composed of:</a:t>
            </a:r>
          </a:p>
          <a:p>
            <a:pPr marL="285750" indent="-285750" algn="just">
              <a:buFont typeface="Arial" panose="020B0604020202020204" pitchFamily="34" charset="0"/>
              <a:buChar char="•"/>
            </a:pPr>
            <a:r>
              <a:rPr lang="en-US" sz="1600" dirty="0">
                <a:solidFill>
                  <a:srgbClr val="354451"/>
                </a:solidFill>
                <a:latin typeface="Helvetica" pitchFamily="2" charset="0"/>
              </a:rPr>
              <a:t>Bounding box with shape offset (∆</a:t>
            </a:r>
            <a:r>
              <a:rPr lang="en-US" sz="1600" i="1" dirty="0">
                <a:solidFill>
                  <a:srgbClr val="354451"/>
                </a:solidFill>
                <a:latin typeface="Helvetica" pitchFamily="2" charset="0"/>
              </a:rPr>
              <a:t>cx</a:t>
            </a:r>
            <a:r>
              <a:rPr lang="en-US" sz="1600" dirty="0">
                <a:solidFill>
                  <a:srgbClr val="354451"/>
                </a:solidFill>
                <a:latin typeface="Helvetica" pitchFamily="2" charset="0"/>
              </a:rPr>
              <a:t>, ∆</a:t>
            </a:r>
            <a:r>
              <a:rPr lang="en-US" sz="1600" i="1" dirty="0">
                <a:solidFill>
                  <a:srgbClr val="354451"/>
                </a:solidFill>
                <a:latin typeface="Helvetica" pitchFamily="2" charset="0"/>
              </a:rPr>
              <a:t>cy</a:t>
            </a:r>
            <a:r>
              <a:rPr lang="en-US" sz="1600" dirty="0">
                <a:solidFill>
                  <a:srgbClr val="354451"/>
                </a:solidFill>
                <a:latin typeface="Helvetica" pitchFamily="2" charset="0"/>
              </a:rPr>
              <a:t>, </a:t>
            </a:r>
            <a:r>
              <a:rPr lang="en-US" sz="1600" i="1" dirty="0">
                <a:solidFill>
                  <a:srgbClr val="354451"/>
                </a:solidFill>
                <a:latin typeface="Helvetica" pitchFamily="2" charset="0"/>
              </a:rPr>
              <a:t>w</a:t>
            </a:r>
            <a:r>
              <a:rPr lang="en-US" sz="1600" dirty="0">
                <a:solidFill>
                  <a:srgbClr val="354451"/>
                </a:solidFill>
                <a:latin typeface="Helvetica" pitchFamily="2" charset="0"/>
              </a:rPr>
              <a:t> and </a:t>
            </a:r>
            <a:r>
              <a:rPr lang="en-US" sz="1600" i="1" dirty="0">
                <a:solidFill>
                  <a:srgbClr val="354451"/>
                </a:solidFill>
                <a:latin typeface="Helvetica" pitchFamily="2" charset="0"/>
              </a:rPr>
              <a:t>h</a:t>
            </a:r>
            <a:r>
              <a:rPr lang="en-US" sz="1600" dirty="0">
                <a:solidFill>
                  <a:srgbClr val="354451"/>
                </a:solidFill>
                <a:latin typeface="Helvetica" pitchFamily="2" charset="0"/>
              </a:rPr>
              <a:t>);</a:t>
            </a:r>
          </a:p>
          <a:p>
            <a:pPr marL="285750" indent="-285750" algn="just">
              <a:buFont typeface="Arial" panose="020B0604020202020204" pitchFamily="34" charset="0"/>
              <a:buChar char="•"/>
            </a:pPr>
            <a:r>
              <a:rPr lang="en-US" sz="1600" i="1" dirty="0">
                <a:solidFill>
                  <a:srgbClr val="354451"/>
                </a:solidFill>
                <a:latin typeface="Helvetica" pitchFamily="2" charset="0"/>
              </a:rPr>
              <a:t>Confidences</a:t>
            </a:r>
            <a:r>
              <a:rPr lang="en-US" sz="1600" dirty="0">
                <a:solidFill>
                  <a:srgbClr val="354451"/>
                </a:solidFill>
                <a:latin typeface="Helvetica" pitchFamily="2" charset="0"/>
              </a:rPr>
              <a:t> for all object categories or all the classes.</a:t>
            </a:r>
          </a:p>
        </p:txBody>
      </p:sp>
      <p:sp>
        <p:nvSpPr>
          <p:cNvPr id="3" name="CasellaDiTesto 2">
            <a:extLst>
              <a:ext uri="{FF2B5EF4-FFF2-40B4-BE49-F238E27FC236}">
                <a16:creationId xmlns:a16="http://schemas.microsoft.com/office/drawing/2014/main" id="{9C559B78-7A7D-4FE4-A6C4-C3E18B791AAC}"/>
              </a:ext>
            </a:extLst>
          </p:cNvPr>
          <p:cNvSpPr txBox="1"/>
          <p:nvPr/>
        </p:nvSpPr>
        <p:spPr>
          <a:xfrm>
            <a:off x="8735439" y="4804946"/>
            <a:ext cx="408561" cy="338554"/>
          </a:xfrm>
          <a:prstGeom prst="rect">
            <a:avLst/>
          </a:prstGeom>
          <a:noFill/>
        </p:spPr>
        <p:txBody>
          <a:bodyPr wrap="square" rtlCol="0">
            <a:spAutoFit/>
          </a:bodyPr>
          <a:lstStyle/>
          <a:p>
            <a:r>
              <a:rPr lang="it-IT" sz="1600" dirty="0">
                <a:solidFill>
                  <a:srgbClr val="8BA0B3"/>
                </a:solidFill>
                <a:latin typeface="Helvetica" pitchFamily="2" charset="0"/>
              </a:rPr>
              <a:t>9</a:t>
            </a:r>
            <a:endParaRPr lang="it-IT" sz="1100" dirty="0">
              <a:solidFill>
                <a:srgbClr val="8BA0B3"/>
              </a:solidFill>
              <a:latin typeface="Helvetica" pitchFamily="2" charset="0"/>
            </a:endParaRPr>
          </a:p>
        </p:txBody>
      </p:sp>
    </p:spTree>
    <p:extLst>
      <p:ext uri="{BB962C8B-B14F-4D97-AF65-F5344CB8AC3E}">
        <p14:creationId xmlns:p14="http://schemas.microsoft.com/office/powerpoint/2010/main" val="1296545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8">
            <a:extLst>
              <a:ext uri="{FF2B5EF4-FFF2-40B4-BE49-F238E27FC236}">
                <a16:creationId xmlns:a16="http://schemas.microsoft.com/office/drawing/2014/main" id="{D9FB0127-5352-FF43-A14B-001069C1DEC7}"/>
              </a:ext>
            </a:extLst>
          </p:cNvPr>
          <p:cNvSpPr/>
          <p:nvPr/>
        </p:nvSpPr>
        <p:spPr>
          <a:xfrm>
            <a:off x="350850" y="449163"/>
            <a:ext cx="7311822" cy="307777"/>
          </a:xfrm>
          <a:prstGeom prst="rect">
            <a:avLst/>
          </a:prstGeom>
          <a:ln w="12700">
            <a:miter lim="400000"/>
          </a:ln>
        </p:spPr>
        <p:txBody>
          <a:bodyPr wrap="square" lIns="0" tIns="0" rIns="0" bIns="0" anchor="ctr">
            <a:spAutoFit/>
          </a:bodyPr>
          <a:lstStyle/>
          <a:p>
            <a:pPr>
              <a:defRPr sz="1800"/>
            </a:pPr>
            <a:r>
              <a:rPr lang="en-GB" sz="2000" b="1" dirty="0">
                <a:solidFill>
                  <a:srgbClr val="445B68"/>
                </a:solidFill>
                <a:latin typeface="Helvetica" pitchFamily="2" charset="0"/>
                <a:sym typeface="Myriad Pro"/>
              </a:rPr>
              <a:t>MATERIALS AND METHODS – Labelling</a:t>
            </a:r>
            <a:endParaRPr lang="en-NZ" sz="2000" dirty="0">
              <a:solidFill>
                <a:srgbClr val="354451"/>
              </a:solidFill>
              <a:latin typeface="Helvetica" pitchFamily="2" charset="0"/>
              <a:sym typeface="Arial"/>
            </a:endParaRPr>
          </a:p>
        </p:txBody>
      </p:sp>
      <p:sp>
        <p:nvSpPr>
          <p:cNvPr id="6" name="Google Shape;380;p30">
            <a:extLst>
              <a:ext uri="{FF2B5EF4-FFF2-40B4-BE49-F238E27FC236}">
                <a16:creationId xmlns:a16="http://schemas.microsoft.com/office/drawing/2014/main" id="{5620D8AA-E25A-8C4D-B5E0-BE790FBF48F8}"/>
              </a:ext>
            </a:extLst>
          </p:cNvPr>
          <p:cNvSpPr/>
          <p:nvPr/>
        </p:nvSpPr>
        <p:spPr>
          <a:xfrm>
            <a:off x="527284" y="1129892"/>
            <a:ext cx="2712027" cy="3173301"/>
          </a:xfrm>
          <a:prstGeom prst="rect">
            <a:avLst/>
          </a:prstGeom>
          <a:noFill/>
          <a:ln>
            <a:noFill/>
          </a:ln>
        </p:spPr>
        <p:txBody>
          <a:bodyPr spcFirstLastPara="1" wrap="square" lIns="90000" tIns="45000" rIns="90000" bIns="45000" anchor="t" anchorCtr="0">
            <a:noAutofit/>
          </a:bodyPr>
          <a:lstStyle/>
          <a:p>
            <a:pPr lvl="0" algn="just">
              <a:spcBef>
                <a:spcPts val="600"/>
              </a:spcBef>
            </a:pPr>
            <a:r>
              <a:rPr lang="en-US" sz="1400" dirty="0">
                <a:solidFill>
                  <a:srgbClr val="354451"/>
                </a:solidFill>
                <a:latin typeface="Helvetica" pitchFamily="2" charset="0"/>
                <a:sym typeface="Arial"/>
              </a:rPr>
              <a:t>Dataset annotation using </a:t>
            </a:r>
            <a:r>
              <a:rPr lang="en-US" sz="1400" b="1" dirty="0">
                <a:solidFill>
                  <a:srgbClr val="354451"/>
                </a:solidFill>
                <a:latin typeface="Helvetica" pitchFamily="2" charset="0"/>
                <a:sym typeface="Arial"/>
              </a:rPr>
              <a:t>LabelImg</a:t>
            </a:r>
            <a:r>
              <a:rPr lang="en-US" sz="1400" dirty="0">
                <a:solidFill>
                  <a:srgbClr val="354451"/>
                </a:solidFill>
                <a:latin typeface="Helvetica" pitchFamily="2" charset="0"/>
                <a:sym typeface="Arial"/>
              </a:rPr>
              <a:t>. LabelImg is a </a:t>
            </a:r>
            <a:r>
              <a:rPr lang="en-US" sz="1400" i="1" dirty="0">
                <a:solidFill>
                  <a:srgbClr val="354451"/>
                </a:solidFill>
                <a:latin typeface="Helvetica" pitchFamily="2" charset="0"/>
                <a:sym typeface="Arial"/>
              </a:rPr>
              <a:t>graphical image annotation tool</a:t>
            </a:r>
            <a:r>
              <a:rPr lang="en-US" sz="1400" dirty="0">
                <a:solidFill>
                  <a:srgbClr val="354451"/>
                </a:solidFill>
                <a:latin typeface="Helvetica" pitchFamily="2" charset="0"/>
                <a:sym typeface="Arial"/>
              </a:rPr>
              <a:t>.</a:t>
            </a:r>
          </a:p>
          <a:p>
            <a:pPr lvl="0" algn="just">
              <a:spcBef>
                <a:spcPts val="600"/>
              </a:spcBef>
            </a:pPr>
            <a:r>
              <a:rPr lang="en-US" sz="1400" dirty="0">
                <a:solidFill>
                  <a:srgbClr val="354451"/>
                </a:solidFill>
                <a:latin typeface="Helvetica" pitchFamily="2" charset="0"/>
                <a:sym typeface="Arial"/>
              </a:rPr>
              <a:t>It is written in Python and uses Qt for its graphical interface.</a:t>
            </a:r>
          </a:p>
          <a:p>
            <a:pPr lvl="0" algn="just">
              <a:spcBef>
                <a:spcPts val="600"/>
              </a:spcBef>
            </a:pPr>
            <a:r>
              <a:rPr lang="en-US" sz="1400" dirty="0">
                <a:solidFill>
                  <a:srgbClr val="354451"/>
                </a:solidFill>
                <a:latin typeface="Helvetica" pitchFamily="2" charset="0"/>
                <a:sym typeface="Arial"/>
              </a:rPr>
              <a:t>Annotations are saved as XML files in PASCAL VOC format. It also supports YOLO format.</a:t>
            </a:r>
          </a:p>
          <a:p>
            <a:pPr marL="285750" lvl="0" indent="-285750" algn="just">
              <a:spcBef>
                <a:spcPts val="600"/>
              </a:spcBef>
              <a:buFont typeface="Wingdings" panose="05000000000000000000" pitchFamily="2" charset="2"/>
              <a:buChar char="§"/>
            </a:pPr>
            <a:r>
              <a:rPr lang="en-US" sz="1400" b="1" dirty="0">
                <a:solidFill>
                  <a:srgbClr val="354451"/>
                </a:solidFill>
                <a:latin typeface="Helvetica" pitchFamily="2" charset="0"/>
                <a:sym typeface="Arial"/>
              </a:rPr>
              <a:t>Training set </a:t>
            </a:r>
            <a:r>
              <a:rPr lang="en-US" sz="1400" dirty="0">
                <a:solidFill>
                  <a:srgbClr val="354451"/>
                </a:solidFill>
                <a:latin typeface="Helvetica" pitchFamily="2" charset="0"/>
                <a:sym typeface="Wingdings" panose="05000000000000000000" pitchFamily="2" charset="2"/>
              </a:rPr>
              <a:t> 70%</a:t>
            </a:r>
          </a:p>
          <a:p>
            <a:pPr marL="285750" lvl="0" indent="-285750" algn="just">
              <a:spcBef>
                <a:spcPts val="600"/>
              </a:spcBef>
              <a:buFont typeface="Wingdings" panose="05000000000000000000" pitchFamily="2" charset="2"/>
              <a:buChar char="§"/>
            </a:pPr>
            <a:r>
              <a:rPr lang="en-US" sz="1400" b="1" dirty="0">
                <a:solidFill>
                  <a:srgbClr val="354451"/>
                </a:solidFill>
                <a:latin typeface="Helvetica" pitchFamily="2" charset="0"/>
                <a:sym typeface="Wingdings" panose="05000000000000000000" pitchFamily="2" charset="2"/>
              </a:rPr>
              <a:t>Testing set </a:t>
            </a:r>
            <a:r>
              <a:rPr lang="en-US" sz="1400" dirty="0">
                <a:solidFill>
                  <a:srgbClr val="354451"/>
                </a:solidFill>
                <a:latin typeface="Helvetica" pitchFamily="2" charset="0"/>
                <a:sym typeface="Wingdings" panose="05000000000000000000" pitchFamily="2" charset="2"/>
              </a:rPr>
              <a:t> 30%</a:t>
            </a:r>
          </a:p>
          <a:p>
            <a:pPr marL="285750" lvl="0" indent="-285750" algn="just">
              <a:spcBef>
                <a:spcPts val="600"/>
              </a:spcBef>
              <a:buFont typeface="Wingdings" panose="05000000000000000000" pitchFamily="2" charset="2"/>
              <a:buChar char="§"/>
            </a:pPr>
            <a:r>
              <a:rPr lang="en-US" sz="1400" b="1" dirty="0">
                <a:solidFill>
                  <a:srgbClr val="354451"/>
                </a:solidFill>
                <a:latin typeface="Helvetica" pitchFamily="2" charset="0"/>
                <a:sym typeface="Wingdings" panose="05000000000000000000" pitchFamily="2" charset="2"/>
              </a:rPr>
              <a:t>Validation set </a:t>
            </a:r>
            <a:r>
              <a:rPr lang="en-US" sz="1400" dirty="0">
                <a:solidFill>
                  <a:srgbClr val="354451"/>
                </a:solidFill>
                <a:latin typeface="Helvetica" pitchFamily="2" charset="0"/>
                <a:sym typeface="Wingdings" panose="05000000000000000000" pitchFamily="2" charset="2"/>
              </a:rPr>
              <a:t> 30% of training set</a:t>
            </a:r>
            <a:endParaRPr lang="en-US" sz="1400" dirty="0">
              <a:solidFill>
                <a:srgbClr val="354451"/>
              </a:solidFill>
              <a:latin typeface="Helvetica" pitchFamily="2" charset="0"/>
              <a:sym typeface="Arial"/>
            </a:endParaRPr>
          </a:p>
        </p:txBody>
      </p:sp>
      <p:pic>
        <p:nvPicPr>
          <p:cNvPr id="3" name="Immagine 2">
            <a:extLst>
              <a:ext uri="{FF2B5EF4-FFF2-40B4-BE49-F238E27FC236}">
                <a16:creationId xmlns:a16="http://schemas.microsoft.com/office/drawing/2014/main" id="{AD3F80AE-B530-410C-A88E-C2FEBBBA1072}"/>
              </a:ext>
            </a:extLst>
          </p:cNvPr>
          <p:cNvPicPr>
            <a:picLocks noChangeAspect="1"/>
          </p:cNvPicPr>
          <p:nvPr/>
        </p:nvPicPr>
        <p:blipFill>
          <a:blip r:embed="rId3"/>
          <a:stretch>
            <a:fillRect/>
          </a:stretch>
        </p:blipFill>
        <p:spPr>
          <a:xfrm>
            <a:off x="3385226" y="1259803"/>
            <a:ext cx="5231490" cy="2623894"/>
          </a:xfrm>
          <a:prstGeom prst="rect">
            <a:avLst/>
          </a:prstGeom>
        </p:spPr>
      </p:pic>
      <p:sp>
        <p:nvSpPr>
          <p:cNvPr id="2" name="CasellaDiTesto 1">
            <a:extLst>
              <a:ext uri="{FF2B5EF4-FFF2-40B4-BE49-F238E27FC236}">
                <a16:creationId xmlns:a16="http://schemas.microsoft.com/office/drawing/2014/main" id="{87BA8242-E234-44FB-B25D-E69AA37F2D59}"/>
              </a:ext>
            </a:extLst>
          </p:cNvPr>
          <p:cNvSpPr txBox="1"/>
          <p:nvPr/>
        </p:nvSpPr>
        <p:spPr>
          <a:xfrm>
            <a:off x="8735439" y="4804946"/>
            <a:ext cx="408561" cy="338554"/>
          </a:xfrm>
          <a:prstGeom prst="rect">
            <a:avLst/>
          </a:prstGeom>
          <a:noFill/>
        </p:spPr>
        <p:txBody>
          <a:bodyPr wrap="square" rtlCol="0">
            <a:spAutoFit/>
          </a:bodyPr>
          <a:lstStyle/>
          <a:p>
            <a:r>
              <a:rPr lang="it-IT" sz="1600" dirty="0">
                <a:solidFill>
                  <a:srgbClr val="8BA0B3"/>
                </a:solidFill>
                <a:latin typeface="Helvetica" pitchFamily="2" charset="0"/>
              </a:rPr>
              <a:t>10</a:t>
            </a:r>
            <a:endParaRPr lang="it-IT" sz="1100" dirty="0">
              <a:solidFill>
                <a:srgbClr val="8BA0B3"/>
              </a:solidFill>
              <a:latin typeface="Helvetica" pitchFamily="2" charset="0"/>
            </a:endParaRPr>
          </a:p>
        </p:txBody>
      </p:sp>
    </p:spTree>
    <p:extLst>
      <p:ext uri="{BB962C8B-B14F-4D97-AF65-F5344CB8AC3E}">
        <p14:creationId xmlns:p14="http://schemas.microsoft.com/office/powerpoint/2010/main" val="543751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8">
            <a:extLst>
              <a:ext uri="{FF2B5EF4-FFF2-40B4-BE49-F238E27FC236}">
                <a16:creationId xmlns:a16="http://schemas.microsoft.com/office/drawing/2014/main" id="{D9FB0127-5352-FF43-A14B-001069C1DEC7}"/>
              </a:ext>
            </a:extLst>
          </p:cNvPr>
          <p:cNvSpPr/>
          <p:nvPr/>
        </p:nvSpPr>
        <p:spPr>
          <a:xfrm>
            <a:off x="350850" y="449163"/>
            <a:ext cx="7311822" cy="307777"/>
          </a:xfrm>
          <a:prstGeom prst="rect">
            <a:avLst/>
          </a:prstGeom>
          <a:ln w="12700">
            <a:miter lim="400000"/>
          </a:ln>
        </p:spPr>
        <p:txBody>
          <a:bodyPr wrap="square" lIns="0" tIns="0" rIns="0" bIns="0" anchor="ctr">
            <a:spAutoFit/>
          </a:bodyPr>
          <a:lstStyle/>
          <a:p>
            <a:pPr>
              <a:defRPr sz="1800"/>
            </a:pPr>
            <a:r>
              <a:rPr lang="en-GB" sz="2000" b="1" dirty="0">
                <a:solidFill>
                  <a:srgbClr val="445B68"/>
                </a:solidFill>
                <a:latin typeface="Helvetica" pitchFamily="2" charset="0"/>
                <a:sym typeface="Myriad Pro"/>
              </a:rPr>
              <a:t>MATERIALS AND METHODS – Labelling</a:t>
            </a:r>
            <a:endParaRPr lang="en-NZ" sz="2000" dirty="0">
              <a:solidFill>
                <a:srgbClr val="354451"/>
              </a:solidFill>
              <a:latin typeface="Helvetica" pitchFamily="2" charset="0"/>
              <a:sym typeface="Arial"/>
            </a:endParaRPr>
          </a:p>
        </p:txBody>
      </p:sp>
      <p:sp>
        <p:nvSpPr>
          <p:cNvPr id="6" name="Google Shape;380;p30">
            <a:extLst>
              <a:ext uri="{FF2B5EF4-FFF2-40B4-BE49-F238E27FC236}">
                <a16:creationId xmlns:a16="http://schemas.microsoft.com/office/drawing/2014/main" id="{5620D8AA-E25A-8C4D-B5E0-BE790FBF48F8}"/>
              </a:ext>
            </a:extLst>
          </p:cNvPr>
          <p:cNvSpPr/>
          <p:nvPr/>
        </p:nvSpPr>
        <p:spPr>
          <a:xfrm>
            <a:off x="350850" y="900079"/>
            <a:ext cx="3218827" cy="3895711"/>
          </a:xfrm>
          <a:prstGeom prst="rect">
            <a:avLst/>
          </a:prstGeom>
          <a:noFill/>
          <a:ln>
            <a:noFill/>
          </a:ln>
        </p:spPr>
        <p:txBody>
          <a:bodyPr spcFirstLastPara="1" wrap="square" lIns="90000" tIns="45000" rIns="90000" bIns="45000" anchor="t" anchorCtr="0">
            <a:noAutofit/>
          </a:bodyPr>
          <a:lstStyle/>
          <a:p>
            <a:pPr marL="400050" lvl="0" indent="-400050" algn="just">
              <a:spcBef>
                <a:spcPts val="1200"/>
              </a:spcBef>
              <a:buFont typeface="+mj-lt"/>
              <a:buAutoNum type="romanUcPeriod"/>
            </a:pPr>
            <a:r>
              <a:rPr lang="en-US" sz="1600" i="1" dirty="0">
                <a:solidFill>
                  <a:srgbClr val="354451"/>
                </a:solidFill>
                <a:latin typeface="Helvetica" pitchFamily="2" charset="0"/>
                <a:sym typeface="Arial"/>
              </a:rPr>
              <a:t>Build</a:t>
            </a:r>
            <a:r>
              <a:rPr lang="en-US" sz="1600" dirty="0">
                <a:solidFill>
                  <a:srgbClr val="354451"/>
                </a:solidFill>
                <a:latin typeface="Helvetica" pitchFamily="2" charset="0"/>
                <a:sym typeface="Arial"/>
              </a:rPr>
              <a:t> and </a:t>
            </a:r>
            <a:r>
              <a:rPr lang="en-US" sz="1600" i="1" dirty="0">
                <a:solidFill>
                  <a:srgbClr val="354451"/>
                </a:solidFill>
                <a:latin typeface="Helvetica" pitchFamily="2" charset="0"/>
                <a:sym typeface="Arial"/>
              </a:rPr>
              <a:t>launch</a:t>
            </a:r>
            <a:r>
              <a:rPr lang="en-US" sz="1600" dirty="0">
                <a:solidFill>
                  <a:srgbClr val="354451"/>
                </a:solidFill>
                <a:latin typeface="Helvetica" pitchFamily="2" charset="0"/>
                <a:sym typeface="Arial"/>
              </a:rPr>
              <a:t> the tool;</a:t>
            </a:r>
          </a:p>
          <a:p>
            <a:pPr marL="400050" lvl="0" indent="-400050" algn="just">
              <a:spcBef>
                <a:spcPts val="1200"/>
              </a:spcBef>
              <a:buFont typeface="+mj-lt"/>
              <a:buAutoNum type="romanUcPeriod"/>
            </a:pPr>
            <a:r>
              <a:rPr lang="en-US" sz="1600" dirty="0">
                <a:solidFill>
                  <a:srgbClr val="354451"/>
                </a:solidFill>
                <a:latin typeface="Helvetica" pitchFamily="2" charset="0"/>
                <a:sym typeface="Arial"/>
              </a:rPr>
              <a:t>Click '</a:t>
            </a:r>
            <a:r>
              <a:rPr lang="en-US" sz="1600" i="1" dirty="0">
                <a:solidFill>
                  <a:srgbClr val="354451"/>
                </a:solidFill>
                <a:latin typeface="Helvetica" pitchFamily="2" charset="0"/>
                <a:sym typeface="Arial"/>
              </a:rPr>
              <a:t>Change save dir</a:t>
            </a:r>
            <a:r>
              <a:rPr lang="en-US" sz="1600" dirty="0">
                <a:solidFill>
                  <a:srgbClr val="354451"/>
                </a:solidFill>
                <a:latin typeface="Helvetica" pitchFamily="2" charset="0"/>
                <a:sym typeface="Arial"/>
              </a:rPr>
              <a:t>' in Menu/File;</a:t>
            </a:r>
          </a:p>
          <a:p>
            <a:pPr marL="400050" lvl="0" indent="-400050" algn="just">
              <a:spcBef>
                <a:spcPts val="1200"/>
              </a:spcBef>
              <a:buFont typeface="+mj-lt"/>
              <a:buAutoNum type="romanUcPeriod"/>
            </a:pPr>
            <a:r>
              <a:rPr lang="en-US" sz="1600" dirty="0">
                <a:solidFill>
                  <a:srgbClr val="354451"/>
                </a:solidFill>
                <a:latin typeface="Helvetica" pitchFamily="2" charset="0"/>
                <a:sym typeface="Arial"/>
              </a:rPr>
              <a:t>Click '</a:t>
            </a:r>
            <a:r>
              <a:rPr lang="en-US" sz="1600" i="1" dirty="0">
                <a:solidFill>
                  <a:srgbClr val="354451"/>
                </a:solidFill>
                <a:latin typeface="Helvetica" pitchFamily="2" charset="0"/>
                <a:sym typeface="Arial"/>
              </a:rPr>
              <a:t>Open Dir</a:t>
            </a:r>
            <a:r>
              <a:rPr lang="en-US" sz="1600" dirty="0">
                <a:solidFill>
                  <a:srgbClr val="354451"/>
                </a:solidFill>
                <a:latin typeface="Helvetica" pitchFamily="2" charset="0"/>
                <a:sym typeface="Arial"/>
              </a:rPr>
              <a:t>’;</a:t>
            </a:r>
          </a:p>
          <a:p>
            <a:pPr marL="400050" lvl="0" indent="-400050" algn="just">
              <a:spcBef>
                <a:spcPts val="1200"/>
              </a:spcBef>
              <a:buFont typeface="+mj-lt"/>
              <a:buAutoNum type="romanUcPeriod"/>
            </a:pPr>
            <a:r>
              <a:rPr lang="en-US" sz="1600" dirty="0">
                <a:solidFill>
                  <a:srgbClr val="354451"/>
                </a:solidFill>
                <a:latin typeface="Helvetica" pitchFamily="2" charset="0"/>
                <a:sym typeface="Arial"/>
              </a:rPr>
              <a:t>Click '</a:t>
            </a:r>
            <a:r>
              <a:rPr lang="en-US" sz="1600" i="1" dirty="0">
                <a:solidFill>
                  <a:srgbClr val="354451"/>
                </a:solidFill>
                <a:latin typeface="Helvetica" pitchFamily="2" charset="0"/>
                <a:sym typeface="Arial"/>
              </a:rPr>
              <a:t>Create RectBox</a:t>
            </a:r>
            <a:r>
              <a:rPr lang="en-US" sz="1600" dirty="0">
                <a:solidFill>
                  <a:srgbClr val="354451"/>
                </a:solidFill>
                <a:latin typeface="Helvetica" pitchFamily="2" charset="0"/>
                <a:sym typeface="Arial"/>
              </a:rPr>
              <a:t>’;</a:t>
            </a:r>
          </a:p>
          <a:p>
            <a:pPr marL="400050" lvl="0" indent="-400050" algn="just">
              <a:spcBef>
                <a:spcPts val="1200"/>
              </a:spcBef>
              <a:buFont typeface="+mj-lt"/>
              <a:buAutoNum type="romanUcPeriod"/>
            </a:pPr>
            <a:r>
              <a:rPr lang="en-US" sz="1600" dirty="0">
                <a:solidFill>
                  <a:srgbClr val="354451"/>
                </a:solidFill>
                <a:latin typeface="Helvetica" pitchFamily="2" charset="0"/>
                <a:sym typeface="Arial"/>
              </a:rPr>
              <a:t>Click and release left mouse to select a region to annotate the rectangle box and add a label;</a:t>
            </a:r>
          </a:p>
          <a:p>
            <a:pPr marL="400050" lvl="0" indent="-400050" algn="just">
              <a:spcBef>
                <a:spcPts val="1200"/>
              </a:spcBef>
              <a:buFont typeface="+mj-lt"/>
              <a:buAutoNum type="romanUcPeriod"/>
            </a:pPr>
            <a:r>
              <a:rPr lang="en-US" sz="1600" dirty="0">
                <a:solidFill>
                  <a:srgbClr val="354451"/>
                </a:solidFill>
                <a:latin typeface="Helvetica" pitchFamily="2" charset="0"/>
                <a:sym typeface="Arial"/>
              </a:rPr>
              <a:t>Use right mouse to drag the rectangle box to copy or move it.</a:t>
            </a:r>
          </a:p>
        </p:txBody>
      </p:sp>
      <p:pic>
        <p:nvPicPr>
          <p:cNvPr id="4" name="Immagine 3">
            <a:extLst>
              <a:ext uri="{FF2B5EF4-FFF2-40B4-BE49-F238E27FC236}">
                <a16:creationId xmlns:a16="http://schemas.microsoft.com/office/drawing/2014/main" id="{4F8405CD-2C78-4FB2-8FE5-1744407F85CB}"/>
              </a:ext>
            </a:extLst>
          </p:cNvPr>
          <p:cNvPicPr>
            <a:picLocks noChangeAspect="1"/>
          </p:cNvPicPr>
          <p:nvPr/>
        </p:nvPicPr>
        <p:blipFill>
          <a:blip r:embed="rId3"/>
          <a:stretch>
            <a:fillRect/>
          </a:stretch>
        </p:blipFill>
        <p:spPr>
          <a:xfrm>
            <a:off x="3830954" y="1235433"/>
            <a:ext cx="4962196" cy="3225005"/>
          </a:xfrm>
          <a:prstGeom prst="rect">
            <a:avLst/>
          </a:prstGeom>
        </p:spPr>
      </p:pic>
      <p:sp>
        <p:nvSpPr>
          <p:cNvPr id="2" name="CasellaDiTesto 1">
            <a:extLst>
              <a:ext uri="{FF2B5EF4-FFF2-40B4-BE49-F238E27FC236}">
                <a16:creationId xmlns:a16="http://schemas.microsoft.com/office/drawing/2014/main" id="{B6F0D5D9-8C39-4CA6-8BAB-631D002472D3}"/>
              </a:ext>
            </a:extLst>
          </p:cNvPr>
          <p:cNvSpPr txBox="1"/>
          <p:nvPr/>
        </p:nvSpPr>
        <p:spPr>
          <a:xfrm>
            <a:off x="8735439" y="4804946"/>
            <a:ext cx="408561" cy="338554"/>
          </a:xfrm>
          <a:prstGeom prst="rect">
            <a:avLst/>
          </a:prstGeom>
          <a:noFill/>
        </p:spPr>
        <p:txBody>
          <a:bodyPr wrap="square" rtlCol="0">
            <a:spAutoFit/>
          </a:bodyPr>
          <a:lstStyle/>
          <a:p>
            <a:r>
              <a:rPr lang="it-IT" sz="1600" dirty="0">
                <a:solidFill>
                  <a:srgbClr val="8BA0B3"/>
                </a:solidFill>
                <a:latin typeface="Helvetica" pitchFamily="2" charset="0"/>
              </a:rPr>
              <a:t>11</a:t>
            </a:r>
            <a:endParaRPr lang="it-IT" sz="1100" dirty="0">
              <a:solidFill>
                <a:srgbClr val="8BA0B3"/>
              </a:solidFill>
              <a:latin typeface="Helvetica" pitchFamily="2" charset="0"/>
            </a:endParaRPr>
          </a:p>
        </p:txBody>
      </p:sp>
    </p:spTree>
    <p:extLst>
      <p:ext uri="{BB962C8B-B14F-4D97-AF65-F5344CB8AC3E}">
        <p14:creationId xmlns:p14="http://schemas.microsoft.com/office/powerpoint/2010/main" val="50467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8">
            <a:extLst>
              <a:ext uri="{FF2B5EF4-FFF2-40B4-BE49-F238E27FC236}">
                <a16:creationId xmlns:a16="http://schemas.microsoft.com/office/drawing/2014/main" id="{D9FB0127-5352-FF43-A14B-001069C1DEC7}"/>
              </a:ext>
            </a:extLst>
          </p:cNvPr>
          <p:cNvSpPr/>
          <p:nvPr/>
        </p:nvSpPr>
        <p:spPr>
          <a:xfrm>
            <a:off x="350850" y="449163"/>
            <a:ext cx="7311822" cy="307777"/>
          </a:xfrm>
          <a:prstGeom prst="rect">
            <a:avLst/>
          </a:prstGeom>
          <a:ln w="12700">
            <a:miter lim="400000"/>
          </a:ln>
        </p:spPr>
        <p:txBody>
          <a:bodyPr wrap="square" lIns="0" tIns="0" rIns="0" bIns="0" anchor="ctr">
            <a:spAutoFit/>
          </a:bodyPr>
          <a:lstStyle/>
          <a:p>
            <a:pPr>
              <a:defRPr sz="1800"/>
            </a:pPr>
            <a:r>
              <a:rPr lang="en-GB" sz="2000" b="1" dirty="0">
                <a:solidFill>
                  <a:srgbClr val="445B68"/>
                </a:solidFill>
                <a:latin typeface="Helvetica" pitchFamily="2" charset="0"/>
                <a:sym typeface="Myriad Pro"/>
              </a:rPr>
              <a:t>MATERIALS AND METHODS – Labelling</a:t>
            </a:r>
            <a:endParaRPr lang="en-NZ" sz="2000" dirty="0">
              <a:solidFill>
                <a:srgbClr val="354451"/>
              </a:solidFill>
              <a:latin typeface="Helvetica" pitchFamily="2" charset="0"/>
              <a:sym typeface="Arial"/>
            </a:endParaRPr>
          </a:p>
        </p:txBody>
      </p:sp>
      <p:sp>
        <p:nvSpPr>
          <p:cNvPr id="6" name="Google Shape;380;p30">
            <a:extLst>
              <a:ext uri="{FF2B5EF4-FFF2-40B4-BE49-F238E27FC236}">
                <a16:creationId xmlns:a16="http://schemas.microsoft.com/office/drawing/2014/main" id="{5620D8AA-E25A-8C4D-B5E0-BE790FBF48F8}"/>
              </a:ext>
            </a:extLst>
          </p:cNvPr>
          <p:cNvSpPr/>
          <p:nvPr/>
        </p:nvSpPr>
        <p:spPr>
          <a:xfrm>
            <a:off x="360063" y="3314653"/>
            <a:ext cx="8423873" cy="1406769"/>
          </a:xfrm>
          <a:prstGeom prst="rect">
            <a:avLst/>
          </a:prstGeom>
          <a:noFill/>
          <a:ln>
            <a:noFill/>
          </a:ln>
        </p:spPr>
        <p:txBody>
          <a:bodyPr spcFirstLastPara="1" wrap="square" lIns="90000" tIns="45000" rIns="90000" bIns="45000" anchor="t" anchorCtr="0">
            <a:noAutofit/>
          </a:bodyPr>
          <a:lstStyle/>
          <a:p>
            <a:pPr lvl="0" algn="just">
              <a:spcBef>
                <a:spcPts val="1200"/>
              </a:spcBef>
            </a:pPr>
            <a:r>
              <a:rPr lang="en-US" sz="1600" dirty="0">
                <a:solidFill>
                  <a:srgbClr val="354451"/>
                </a:solidFill>
                <a:latin typeface="Helvetica" pitchFamily="2" charset="0"/>
                <a:sym typeface="Arial"/>
              </a:rPr>
              <a:t>The &lt;</a:t>
            </a:r>
            <a:r>
              <a:rPr lang="en-US" sz="1600" b="1" dirty="0">
                <a:solidFill>
                  <a:srgbClr val="354451"/>
                </a:solidFill>
                <a:latin typeface="Helvetica" pitchFamily="2" charset="0"/>
                <a:sym typeface="Arial"/>
              </a:rPr>
              <a:t>object</a:t>
            </a:r>
            <a:r>
              <a:rPr lang="en-US" sz="1600" dirty="0">
                <a:solidFill>
                  <a:srgbClr val="354451"/>
                </a:solidFill>
                <a:latin typeface="Helvetica" pitchFamily="2" charset="0"/>
                <a:sym typeface="Arial"/>
              </a:rPr>
              <a:t>&gt; tag defines the label, in this case the only class, person, is identified by the &lt;</a:t>
            </a:r>
            <a:r>
              <a:rPr lang="en-US" sz="1600" b="1" dirty="0">
                <a:solidFill>
                  <a:srgbClr val="354451"/>
                </a:solidFill>
                <a:latin typeface="Helvetica" pitchFamily="2" charset="0"/>
                <a:sym typeface="Arial"/>
              </a:rPr>
              <a:t>name</a:t>
            </a:r>
            <a:r>
              <a:rPr lang="en-US" sz="1600" dirty="0">
                <a:solidFill>
                  <a:srgbClr val="354451"/>
                </a:solidFill>
                <a:latin typeface="Helvetica" pitchFamily="2" charset="0"/>
                <a:sym typeface="Arial"/>
              </a:rPr>
              <a:t>&gt; tag.</a:t>
            </a:r>
          </a:p>
          <a:p>
            <a:pPr lvl="0" algn="just">
              <a:spcBef>
                <a:spcPts val="1200"/>
              </a:spcBef>
            </a:pPr>
            <a:r>
              <a:rPr lang="en-US" sz="1600" dirty="0">
                <a:solidFill>
                  <a:srgbClr val="354451"/>
                </a:solidFill>
                <a:latin typeface="Helvetica" pitchFamily="2" charset="0"/>
                <a:sym typeface="Arial"/>
              </a:rPr>
              <a:t>The bounding box is located inside the &lt;</a:t>
            </a:r>
            <a:r>
              <a:rPr lang="en-US" sz="1600" b="1" dirty="0" err="1">
                <a:solidFill>
                  <a:srgbClr val="354451"/>
                </a:solidFill>
                <a:latin typeface="Helvetica" pitchFamily="2" charset="0"/>
                <a:sym typeface="Arial"/>
              </a:rPr>
              <a:t>bndbox</a:t>
            </a:r>
            <a:r>
              <a:rPr lang="en-US" sz="1600" dirty="0">
                <a:solidFill>
                  <a:srgbClr val="354451"/>
                </a:solidFill>
                <a:latin typeface="Helvetica" pitchFamily="2" charset="0"/>
                <a:sym typeface="Arial"/>
              </a:rPr>
              <a:t>&gt; tag, through 4 coordinates &lt;</a:t>
            </a:r>
            <a:r>
              <a:rPr lang="en-US" sz="1600" b="1" dirty="0" err="1">
                <a:solidFill>
                  <a:srgbClr val="354451"/>
                </a:solidFill>
                <a:latin typeface="Helvetica" pitchFamily="2" charset="0"/>
                <a:sym typeface="Arial"/>
              </a:rPr>
              <a:t>xmin</a:t>
            </a:r>
            <a:r>
              <a:rPr lang="en-US" sz="1600" dirty="0">
                <a:solidFill>
                  <a:srgbClr val="354451"/>
                </a:solidFill>
                <a:latin typeface="Helvetica" pitchFamily="2" charset="0"/>
                <a:sym typeface="Arial"/>
              </a:rPr>
              <a:t>&gt; &lt;</a:t>
            </a:r>
            <a:r>
              <a:rPr lang="en-US" sz="1600" b="1" dirty="0" err="1">
                <a:solidFill>
                  <a:srgbClr val="354451"/>
                </a:solidFill>
                <a:latin typeface="Helvetica" pitchFamily="2" charset="0"/>
                <a:sym typeface="Arial"/>
              </a:rPr>
              <a:t>ymin</a:t>
            </a:r>
            <a:r>
              <a:rPr lang="en-US" sz="1600" dirty="0">
                <a:solidFill>
                  <a:srgbClr val="354451"/>
                </a:solidFill>
                <a:latin typeface="Helvetica" pitchFamily="2" charset="0"/>
                <a:sym typeface="Arial"/>
              </a:rPr>
              <a:t>&gt; &lt;</a:t>
            </a:r>
            <a:r>
              <a:rPr lang="en-US" sz="1600" b="1" dirty="0" err="1">
                <a:solidFill>
                  <a:srgbClr val="354451"/>
                </a:solidFill>
                <a:latin typeface="Helvetica" pitchFamily="2" charset="0"/>
                <a:sym typeface="Arial"/>
              </a:rPr>
              <a:t>xmax</a:t>
            </a:r>
            <a:r>
              <a:rPr lang="en-US" sz="1600" dirty="0">
                <a:solidFill>
                  <a:srgbClr val="354451"/>
                </a:solidFill>
                <a:latin typeface="Helvetica" pitchFamily="2" charset="0"/>
                <a:sym typeface="Arial"/>
              </a:rPr>
              <a:t>&gt; &lt;</a:t>
            </a:r>
            <a:r>
              <a:rPr lang="en-US" sz="1600" b="1" dirty="0" err="1">
                <a:solidFill>
                  <a:srgbClr val="354451"/>
                </a:solidFill>
                <a:latin typeface="Helvetica" pitchFamily="2" charset="0"/>
                <a:sym typeface="Arial"/>
              </a:rPr>
              <a:t>ymax</a:t>
            </a:r>
            <a:r>
              <a:rPr lang="en-US" sz="1600" dirty="0">
                <a:solidFill>
                  <a:srgbClr val="354451"/>
                </a:solidFill>
                <a:latin typeface="Helvetica" pitchFamily="2" charset="0"/>
                <a:sym typeface="Arial"/>
              </a:rPr>
              <a:t>&gt;.</a:t>
            </a:r>
          </a:p>
        </p:txBody>
      </p:sp>
      <p:pic>
        <p:nvPicPr>
          <p:cNvPr id="3" name="Immagine 2">
            <a:extLst>
              <a:ext uri="{FF2B5EF4-FFF2-40B4-BE49-F238E27FC236}">
                <a16:creationId xmlns:a16="http://schemas.microsoft.com/office/drawing/2014/main" id="{BF175190-C4F4-4DA9-BC50-0882F5156F27}"/>
              </a:ext>
            </a:extLst>
          </p:cNvPr>
          <p:cNvPicPr>
            <a:picLocks noChangeAspect="1"/>
          </p:cNvPicPr>
          <p:nvPr/>
        </p:nvPicPr>
        <p:blipFill>
          <a:blip r:embed="rId3"/>
          <a:stretch>
            <a:fillRect/>
          </a:stretch>
        </p:blipFill>
        <p:spPr>
          <a:xfrm>
            <a:off x="360063" y="1137545"/>
            <a:ext cx="3324880" cy="1907884"/>
          </a:xfrm>
          <a:prstGeom prst="rect">
            <a:avLst/>
          </a:prstGeom>
        </p:spPr>
      </p:pic>
      <p:pic>
        <p:nvPicPr>
          <p:cNvPr id="8" name="Immagine 7">
            <a:extLst>
              <a:ext uri="{FF2B5EF4-FFF2-40B4-BE49-F238E27FC236}">
                <a16:creationId xmlns:a16="http://schemas.microsoft.com/office/drawing/2014/main" id="{CEB8FE9A-7F73-448F-BC45-B8CCD7A57BEF}"/>
              </a:ext>
            </a:extLst>
          </p:cNvPr>
          <p:cNvPicPr>
            <a:picLocks noChangeAspect="1"/>
          </p:cNvPicPr>
          <p:nvPr/>
        </p:nvPicPr>
        <p:blipFill>
          <a:blip r:embed="rId4"/>
          <a:stretch>
            <a:fillRect/>
          </a:stretch>
        </p:blipFill>
        <p:spPr>
          <a:xfrm>
            <a:off x="3991708" y="825113"/>
            <a:ext cx="4792228" cy="2653278"/>
          </a:xfrm>
          <a:prstGeom prst="rect">
            <a:avLst/>
          </a:prstGeom>
        </p:spPr>
      </p:pic>
      <p:sp>
        <p:nvSpPr>
          <p:cNvPr id="2" name="CasellaDiTesto 1">
            <a:extLst>
              <a:ext uri="{FF2B5EF4-FFF2-40B4-BE49-F238E27FC236}">
                <a16:creationId xmlns:a16="http://schemas.microsoft.com/office/drawing/2014/main" id="{F814E841-7527-493B-BD20-915FA0F8D7B2}"/>
              </a:ext>
            </a:extLst>
          </p:cNvPr>
          <p:cNvSpPr txBox="1"/>
          <p:nvPr/>
        </p:nvSpPr>
        <p:spPr>
          <a:xfrm>
            <a:off x="8735439" y="4804946"/>
            <a:ext cx="408561" cy="338554"/>
          </a:xfrm>
          <a:prstGeom prst="rect">
            <a:avLst/>
          </a:prstGeom>
          <a:noFill/>
        </p:spPr>
        <p:txBody>
          <a:bodyPr wrap="square" rtlCol="0">
            <a:spAutoFit/>
          </a:bodyPr>
          <a:lstStyle/>
          <a:p>
            <a:r>
              <a:rPr lang="it-IT" sz="1600" dirty="0">
                <a:solidFill>
                  <a:srgbClr val="8BA0B3"/>
                </a:solidFill>
                <a:latin typeface="Helvetica" pitchFamily="2" charset="0"/>
              </a:rPr>
              <a:t>12</a:t>
            </a:r>
            <a:endParaRPr lang="it-IT" sz="1100" dirty="0">
              <a:solidFill>
                <a:srgbClr val="8BA0B3"/>
              </a:solidFill>
              <a:latin typeface="Helvetica" pitchFamily="2" charset="0"/>
            </a:endParaRPr>
          </a:p>
        </p:txBody>
      </p:sp>
    </p:spTree>
    <p:extLst>
      <p:ext uri="{BB962C8B-B14F-4D97-AF65-F5344CB8AC3E}">
        <p14:creationId xmlns:p14="http://schemas.microsoft.com/office/powerpoint/2010/main" val="3791855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8">
            <a:extLst>
              <a:ext uri="{FF2B5EF4-FFF2-40B4-BE49-F238E27FC236}">
                <a16:creationId xmlns:a16="http://schemas.microsoft.com/office/drawing/2014/main" id="{D9FB0127-5352-FF43-A14B-001069C1DEC7}"/>
              </a:ext>
            </a:extLst>
          </p:cNvPr>
          <p:cNvSpPr/>
          <p:nvPr/>
        </p:nvSpPr>
        <p:spPr>
          <a:xfrm>
            <a:off x="350850" y="449163"/>
            <a:ext cx="7311822" cy="307777"/>
          </a:xfrm>
          <a:prstGeom prst="rect">
            <a:avLst/>
          </a:prstGeom>
          <a:ln w="12700">
            <a:miter lim="400000"/>
          </a:ln>
        </p:spPr>
        <p:txBody>
          <a:bodyPr wrap="square" lIns="0" tIns="0" rIns="0" bIns="0" anchor="ctr">
            <a:spAutoFit/>
          </a:bodyPr>
          <a:lstStyle/>
          <a:p>
            <a:pPr>
              <a:defRPr sz="1800"/>
            </a:pPr>
            <a:r>
              <a:rPr lang="en-GB" sz="2000" b="1" dirty="0">
                <a:solidFill>
                  <a:srgbClr val="445B68"/>
                </a:solidFill>
                <a:latin typeface="Helvetica" pitchFamily="2" charset="0"/>
                <a:sym typeface="Myriad Pro"/>
              </a:rPr>
              <a:t>MATERIALS AND METHODS – Training </a:t>
            </a:r>
            <a:endParaRPr lang="en-NZ" sz="2000" dirty="0">
              <a:solidFill>
                <a:srgbClr val="354451"/>
              </a:solidFill>
              <a:latin typeface="Helvetica" pitchFamily="2" charset="0"/>
              <a:sym typeface="Arial"/>
            </a:endParaRPr>
          </a:p>
        </p:txBody>
      </p:sp>
      <p:pic>
        <p:nvPicPr>
          <p:cNvPr id="3" name="Immagine 2">
            <a:extLst>
              <a:ext uri="{FF2B5EF4-FFF2-40B4-BE49-F238E27FC236}">
                <a16:creationId xmlns:a16="http://schemas.microsoft.com/office/drawing/2014/main" id="{45CC0D89-FF0F-43F5-9B84-1E3D44BA4226}"/>
              </a:ext>
            </a:extLst>
          </p:cNvPr>
          <p:cNvPicPr>
            <a:picLocks noChangeAspect="1"/>
          </p:cNvPicPr>
          <p:nvPr/>
        </p:nvPicPr>
        <p:blipFill rotWithShape="1">
          <a:blip r:embed="rId3">
            <a:extLst>
              <a:ext uri="{28A0092B-C50C-407E-A947-70E740481C1C}">
                <a14:useLocalDpi xmlns:a14="http://schemas.microsoft.com/office/drawing/2010/main" val="0"/>
              </a:ext>
            </a:extLst>
          </a:blip>
          <a:srcRect l="2499" r="31898"/>
          <a:stretch/>
        </p:blipFill>
        <p:spPr>
          <a:xfrm>
            <a:off x="1457560" y="756940"/>
            <a:ext cx="5526900" cy="3937397"/>
          </a:xfrm>
          <a:prstGeom prst="rect">
            <a:avLst/>
          </a:prstGeom>
        </p:spPr>
      </p:pic>
      <p:sp>
        <p:nvSpPr>
          <p:cNvPr id="2" name="CasellaDiTesto 1">
            <a:extLst>
              <a:ext uri="{FF2B5EF4-FFF2-40B4-BE49-F238E27FC236}">
                <a16:creationId xmlns:a16="http://schemas.microsoft.com/office/drawing/2014/main" id="{B12AFC87-7626-44C3-9D2E-E3D6C39345D4}"/>
              </a:ext>
            </a:extLst>
          </p:cNvPr>
          <p:cNvSpPr txBox="1"/>
          <p:nvPr/>
        </p:nvSpPr>
        <p:spPr>
          <a:xfrm>
            <a:off x="8735439" y="4804946"/>
            <a:ext cx="408561" cy="338554"/>
          </a:xfrm>
          <a:prstGeom prst="rect">
            <a:avLst/>
          </a:prstGeom>
          <a:noFill/>
        </p:spPr>
        <p:txBody>
          <a:bodyPr wrap="square" rtlCol="0">
            <a:spAutoFit/>
          </a:bodyPr>
          <a:lstStyle/>
          <a:p>
            <a:r>
              <a:rPr lang="it-IT" sz="1600" dirty="0">
                <a:solidFill>
                  <a:srgbClr val="8BA0B3"/>
                </a:solidFill>
                <a:latin typeface="Helvetica" pitchFamily="2" charset="0"/>
              </a:rPr>
              <a:t>13</a:t>
            </a:r>
            <a:endParaRPr lang="it-IT" sz="1100" dirty="0">
              <a:solidFill>
                <a:srgbClr val="8BA0B3"/>
              </a:solidFill>
              <a:latin typeface="Helvetica" pitchFamily="2" charset="0"/>
            </a:endParaRPr>
          </a:p>
        </p:txBody>
      </p:sp>
    </p:spTree>
    <p:extLst>
      <p:ext uri="{BB962C8B-B14F-4D97-AF65-F5344CB8AC3E}">
        <p14:creationId xmlns:p14="http://schemas.microsoft.com/office/powerpoint/2010/main" val="3053240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8">
            <a:extLst>
              <a:ext uri="{FF2B5EF4-FFF2-40B4-BE49-F238E27FC236}">
                <a16:creationId xmlns:a16="http://schemas.microsoft.com/office/drawing/2014/main" id="{D9FB0127-5352-FF43-A14B-001069C1DEC7}"/>
              </a:ext>
            </a:extLst>
          </p:cNvPr>
          <p:cNvSpPr/>
          <p:nvPr/>
        </p:nvSpPr>
        <p:spPr>
          <a:xfrm>
            <a:off x="350850" y="449163"/>
            <a:ext cx="7311822" cy="307777"/>
          </a:xfrm>
          <a:prstGeom prst="rect">
            <a:avLst/>
          </a:prstGeom>
          <a:ln w="12700">
            <a:miter lim="400000"/>
          </a:ln>
        </p:spPr>
        <p:txBody>
          <a:bodyPr wrap="square" lIns="0" tIns="0" rIns="0" bIns="0" anchor="ctr">
            <a:spAutoFit/>
          </a:bodyPr>
          <a:lstStyle/>
          <a:p>
            <a:pPr>
              <a:defRPr sz="1800"/>
            </a:pPr>
            <a:r>
              <a:rPr lang="en-GB" sz="2000" b="1" dirty="0">
                <a:solidFill>
                  <a:srgbClr val="445B68"/>
                </a:solidFill>
                <a:latin typeface="Helvetica" pitchFamily="2" charset="0"/>
                <a:sym typeface="Myriad Pro"/>
              </a:rPr>
              <a:t>MATERIALS AND METHODS – Fine Tuning</a:t>
            </a:r>
            <a:endParaRPr lang="en-NZ" sz="2000" dirty="0">
              <a:solidFill>
                <a:srgbClr val="354451"/>
              </a:solidFill>
              <a:latin typeface="Helvetica" pitchFamily="2" charset="0"/>
              <a:sym typeface="Arial"/>
            </a:endParaRPr>
          </a:p>
        </p:txBody>
      </p:sp>
      <p:sp>
        <p:nvSpPr>
          <p:cNvPr id="6" name="Google Shape;380;p30">
            <a:extLst>
              <a:ext uri="{FF2B5EF4-FFF2-40B4-BE49-F238E27FC236}">
                <a16:creationId xmlns:a16="http://schemas.microsoft.com/office/drawing/2014/main" id="{5620D8AA-E25A-8C4D-B5E0-BE790FBF48F8}"/>
              </a:ext>
            </a:extLst>
          </p:cNvPr>
          <p:cNvSpPr/>
          <p:nvPr/>
        </p:nvSpPr>
        <p:spPr>
          <a:xfrm>
            <a:off x="360063" y="1060341"/>
            <a:ext cx="8423873" cy="3312484"/>
          </a:xfrm>
          <a:prstGeom prst="rect">
            <a:avLst/>
          </a:prstGeom>
          <a:noFill/>
          <a:ln>
            <a:noFill/>
          </a:ln>
        </p:spPr>
        <p:txBody>
          <a:bodyPr spcFirstLastPara="1" wrap="square" lIns="90000" tIns="45000" rIns="90000" bIns="45000" anchor="t" anchorCtr="0">
            <a:noAutofit/>
          </a:bodyPr>
          <a:lstStyle/>
          <a:p>
            <a:pPr lvl="0" algn="just">
              <a:spcBef>
                <a:spcPts val="1200"/>
              </a:spcBef>
            </a:pPr>
            <a:endParaRPr lang="en-US" sz="1600" dirty="0">
              <a:solidFill>
                <a:srgbClr val="354451"/>
              </a:solidFill>
              <a:latin typeface="Helvetica" pitchFamily="2" charset="0"/>
              <a:sym typeface="Arial"/>
            </a:endParaRPr>
          </a:p>
        </p:txBody>
      </p:sp>
      <p:sp>
        <p:nvSpPr>
          <p:cNvPr id="2" name="CasellaDiTesto 1">
            <a:extLst>
              <a:ext uri="{FF2B5EF4-FFF2-40B4-BE49-F238E27FC236}">
                <a16:creationId xmlns:a16="http://schemas.microsoft.com/office/drawing/2014/main" id="{32870C51-2533-4A2F-9073-21D3DF1049EC}"/>
              </a:ext>
            </a:extLst>
          </p:cNvPr>
          <p:cNvSpPr txBox="1"/>
          <p:nvPr/>
        </p:nvSpPr>
        <p:spPr>
          <a:xfrm>
            <a:off x="384035" y="977824"/>
            <a:ext cx="8375928" cy="830997"/>
          </a:xfrm>
          <a:prstGeom prst="rect">
            <a:avLst/>
          </a:prstGeom>
          <a:noFill/>
        </p:spPr>
        <p:txBody>
          <a:bodyPr wrap="square" rtlCol="0">
            <a:spAutoFit/>
          </a:bodyPr>
          <a:lstStyle/>
          <a:p>
            <a:pPr algn="just">
              <a:spcBef>
                <a:spcPts val="1200"/>
              </a:spcBef>
            </a:pPr>
            <a:r>
              <a:rPr lang="en-US" sz="1600" dirty="0">
                <a:solidFill>
                  <a:srgbClr val="354451"/>
                </a:solidFill>
                <a:latin typeface="Helvetica" pitchFamily="2" charset="0"/>
              </a:rPr>
              <a:t>The SSD300 and SSD512 presented </a:t>
            </a:r>
            <a:r>
              <a:rPr lang="en-US" sz="1600" i="1" dirty="0">
                <a:solidFill>
                  <a:srgbClr val="354451"/>
                </a:solidFill>
                <a:latin typeface="Helvetica" pitchFamily="2" charset="0"/>
              </a:rPr>
              <a:t>weights</a:t>
            </a:r>
            <a:r>
              <a:rPr lang="en-US" sz="1600" dirty="0">
                <a:solidFill>
                  <a:srgbClr val="354451"/>
                </a:solidFill>
                <a:latin typeface="Helvetica" pitchFamily="2" charset="0"/>
              </a:rPr>
              <a:t> related to models already trained on the Pascal VOC 07 + 12 dataset; a </a:t>
            </a:r>
            <a:r>
              <a:rPr lang="en-US" sz="1600" b="1" dirty="0">
                <a:solidFill>
                  <a:srgbClr val="354451"/>
                </a:solidFill>
                <a:latin typeface="Helvetica" pitchFamily="2" charset="0"/>
              </a:rPr>
              <a:t>fine tuning</a:t>
            </a:r>
            <a:r>
              <a:rPr lang="en-US" sz="1600" dirty="0">
                <a:solidFill>
                  <a:srgbClr val="354451"/>
                </a:solidFill>
                <a:latin typeface="Helvetica" pitchFamily="2" charset="0"/>
              </a:rPr>
              <a:t> of the weights was made to go from 20 classes to the only &lt;</a:t>
            </a:r>
            <a:r>
              <a:rPr lang="en-US" sz="1600" i="1" dirty="0">
                <a:solidFill>
                  <a:srgbClr val="354451"/>
                </a:solidFill>
                <a:latin typeface="Helvetica" pitchFamily="2" charset="0"/>
              </a:rPr>
              <a:t>person</a:t>
            </a:r>
            <a:r>
              <a:rPr lang="en-US" sz="1600" dirty="0">
                <a:solidFill>
                  <a:srgbClr val="354451"/>
                </a:solidFill>
                <a:latin typeface="Helvetica" pitchFamily="2" charset="0"/>
              </a:rPr>
              <a:t>&gt; class.</a:t>
            </a:r>
            <a:endParaRPr lang="it-IT" sz="1600" dirty="0">
              <a:solidFill>
                <a:srgbClr val="354451"/>
              </a:solidFill>
              <a:latin typeface="Helvetica" pitchFamily="2" charset="0"/>
            </a:endParaRPr>
          </a:p>
        </p:txBody>
      </p:sp>
      <p:pic>
        <p:nvPicPr>
          <p:cNvPr id="8" name="Immagine 7">
            <a:extLst>
              <a:ext uri="{FF2B5EF4-FFF2-40B4-BE49-F238E27FC236}">
                <a16:creationId xmlns:a16="http://schemas.microsoft.com/office/drawing/2014/main" id="{0B2AA76A-09B9-4637-923B-4A237DEBA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3669" y="2055042"/>
            <a:ext cx="3179437" cy="2400300"/>
          </a:xfrm>
          <a:prstGeom prst="rect">
            <a:avLst/>
          </a:prstGeom>
        </p:spPr>
      </p:pic>
      <p:sp>
        <p:nvSpPr>
          <p:cNvPr id="9" name="CasellaDiTesto 8">
            <a:extLst>
              <a:ext uri="{FF2B5EF4-FFF2-40B4-BE49-F238E27FC236}">
                <a16:creationId xmlns:a16="http://schemas.microsoft.com/office/drawing/2014/main" id="{38AE8D44-3B9A-4AB5-9A01-7A6767DBABC1}"/>
              </a:ext>
            </a:extLst>
          </p:cNvPr>
          <p:cNvSpPr txBox="1"/>
          <p:nvPr/>
        </p:nvSpPr>
        <p:spPr>
          <a:xfrm>
            <a:off x="730894" y="4455342"/>
            <a:ext cx="3179438" cy="276999"/>
          </a:xfrm>
          <a:prstGeom prst="rect">
            <a:avLst/>
          </a:prstGeom>
          <a:noFill/>
        </p:spPr>
        <p:txBody>
          <a:bodyPr wrap="square" rtlCol="0">
            <a:spAutoFit/>
          </a:bodyPr>
          <a:lstStyle/>
          <a:p>
            <a:pPr algn="ctr"/>
            <a:r>
              <a:rPr lang="it-IT" sz="1200" dirty="0">
                <a:solidFill>
                  <a:srgbClr val="354451"/>
                </a:solidFill>
                <a:latin typeface="Helvetica" pitchFamily="2" charset="0"/>
              </a:rPr>
              <a:t>SSD512 </a:t>
            </a:r>
            <a:r>
              <a:rPr lang="it-IT" sz="1200" dirty="0" err="1">
                <a:solidFill>
                  <a:srgbClr val="354451"/>
                </a:solidFill>
                <a:latin typeface="Helvetica" pitchFamily="2" charset="0"/>
              </a:rPr>
              <a:t>trained</a:t>
            </a:r>
            <a:r>
              <a:rPr lang="it-IT" sz="1200" dirty="0">
                <a:solidFill>
                  <a:srgbClr val="354451"/>
                </a:solidFill>
                <a:latin typeface="Helvetica" pitchFamily="2" charset="0"/>
              </a:rPr>
              <a:t> from scratch</a:t>
            </a:r>
          </a:p>
        </p:txBody>
      </p:sp>
      <p:pic>
        <p:nvPicPr>
          <p:cNvPr id="11" name="Immagine 10">
            <a:extLst>
              <a:ext uri="{FF2B5EF4-FFF2-40B4-BE49-F238E27FC236}">
                <a16:creationId xmlns:a16="http://schemas.microsoft.com/office/drawing/2014/main" id="{012C78EF-CFC5-40FB-A9AA-9DB68D168E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895" y="2055042"/>
            <a:ext cx="3179438" cy="2400300"/>
          </a:xfrm>
          <a:prstGeom prst="rect">
            <a:avLst/>
          </a:prstGeom>
        </p:spPr>
      </p:pic>
      <p:sp>
        <p:nvSpPr>
          <p:cNvPr id="13" name="CasellaDiTesto 12">
            <a:extLst>
              <a:ext uri="{FF2B5EF4-FFF2-40B4-BE49-F238E27FC236}">
                <a16:creationId xmlns:a16="http://schemas.microsoft.com/office/drawing/2014/main" id="{B4AFC59D-E164-44E8-8E4C-7520EBF69FEA}"/>
              </a:ext>
            </a:extLst>
          </p:cNvPr>
          <p:cNvSpPr txBox="1"/>
          <p:nvPr/>
        </p:nvSpPr>
        <p:spPr>
          <a:xfrm>
            <a:off x="5233669" y="4456379"/>
            <a:ext cx="3179436" cy="276999"/>
          </a:xfrm>
          <a:prstGeom prst="rect">
            <a:avLst/>
          </a:prstGeom>
          <a:noFill/>
        </p:spPr>
        <p:txBody>
          <a:bodyPr wrap="square">
            <a:spAutoFit/>
          </a:bodyPr>
          <a:lstStyle/>
          <a:p>
            <a:pPr algn="ctr"/>
            <a:r>
              <a:rPr lang="it-IT" sz="1200" dirty="0">
                <a:solidFill>
                  <a:srgbClr val="354451"/>
                </a:solidFill>
                <a:latin typeface="Helvetica" pitchFamily="2" charset="0"/>
              </a:rPr>
              <a:t>SSD512 after fine tuning</a:t>
            </a:r>
          </a:p>
        </p:txBody>
      </p:sp>
      <p:sp>
        <p:nvSpPr>
          <p:cNvPr id="3" name="CasellaDiTesto 2">
            <a:extLst>
              <a:ext uri="{FF2B5EF4-FFF2-40B4-BE49-F238E27FC236}">
                <a16:creationId xmlns:a16="http://schemas.microsoft.com/office/drawing/2014/main" id="{B0868DFA-76A1-4F96-9025-BAE56FEB2BB1}"/>
              </a:ext>
            </a:extLst>
          </p:cNvPr>
          <p:cNvSpPr txBox="1"/>
          <p:nvPr/>
        </p:nvSpPr>
        <p:spPr>
          <a:xfrm>
            <a:off x="8735439" y="4804946"/>
            <a:ext cx="408561" cy="338554"/>
          </a:xfrm>
          <a:prstGeom prst="rect">
            <a:avLst/>
          </a:prstGeom>
          <a:noFill/>
        </p:spPr>
        <p:txBody>
          <a:bodyPr wrap="square" rtlCol="0">
            <a:spAutoFit/>
          </a:bodyPr>
          <a:lstStyle/>
          <a:p>
            <a:r>
              <a:rPr lang="it-IT" sz="1600" dirty="0">
                <a:solidFill>
                  <a:srgbClr val="8BA0B3"/>
                </a:solidFill>
                <a:latin typeface="Helvetica" pitchFamily="2" charset="0"/>
              </a:rPr>
              <a:t>14</a:t>
            </a:r>
            <a:endParaRPr lang="it-IT" sz="1100" dirty="0">
              <a:solidFill>
                <a:srgbClr val="8BA0B3"/>
              </a:solidFill>
              <a:latin typeface="Helvetica" pitchFamily="2" charset="0"/>
            </a:endParaRPr>
          </a:p>
        </p:txBody>
      </p:sp>
    </p:spTree>
    <p:extLst>
      <p:ext uri="{BB962C8B-B14F-4D97-AF65-F5344CB8AC3E}">
        <p14:creationId xmlns:p14="http://schemas.microsoft.com/office/powerpoint/2010/main" val="23308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8">
            <a:extLst>
              <a:ext uri="{FF2B5EF4-FFF2-40B4-BE49-F238E27FC236}">
                <a16:creationId xmlns:a16="http://schemas.microsoft.com/office/drawing/2014/main" id="{D9FB0127-5352-FF43-A14B-001069C1DEC7}"/>
              </a:ext>
            </a:extLst>
          </p:cNvPr>
          <p:cNvSpPr/>
          <p:nvPr/>
        </p:nvSpPr>
        <p:spPr>
          <a:xfrm>
            <a:off x="350850" y="449163"/>
            <a:ext cx="7311822" cy="307777"/>
          </a:xfrm>
          <a:prstGeom prst="rect">
            <a:avLst/>
          </a:prstGeom>
          <a:ln w="12700">
            <a:miter lim="400000"/>
          </a:ln>
        </p:spPr>
        <p:txBody>
          <a:bodyPr wrap="square" lIns="0" tIns="0" rIns="0" bIns="0" anchor="ctr">
            <a:spAutoFit/>
          </a:bodyPr>
          <a:lstStyle/>
          <a:p>
            <a:pPr>
              <a:defRPr sz="1800"/>
            </a:pPr>
            <a:r>
              <a:rPr lang="en-GB" sz="2000" b="1" dirty="0">
                <a:solidFill>
                  <a:srgbClr val="445B68"/>
                </a:solidFill>
                <a:latin typeface="Helvetica" pitchFamily="2" charset="0"/>
                <a:sym typeface="Myriad Pro"/>
              </a:rPr>
              <a:t>MATERIALS AND METHODS – Evaluate</a:t>
            </a:r>
            <a:endParaRPr lang="en-NZ" sz="2000" dirty="0">
              <a:solidFill>
                <a:srgbClr val="354451"/>
              </a:solidFill>
              <a:latin typeface="Helvetica" pitchFamily="2" charset="0"/>
              <a:sym typeface="Arial"/>
            </a:endParaRPr>
          </a:p>
        </p:txBody>
      </p:sp>
      <p:sp>
        <p:nvSpPr>
          <p:cNvPr id="6" name="Google Shape;380;p30">
            <a:extLst>
              <a:ext uri="{FF2B5EF4-FFF2-40B4-BE49-F238E27FC236}">
                <a16:creationId xmlns:a16="http://schemas.microsoft.com/office/drawing/2014/main" id="{5620D8AA-E25A-8C4D-B5E0-BE790FBF48F8}"/>
              </a:ext>
            </a:extLst>
          </p:cNvPr>
          <p:cNvSpPr/>
          <p:nvPr/>
        </p:nvSpPr>
        <p:spPr>
          <a:xfrm>
            <a:off x="360063" y="1060341"/>
            <a:ext cx="8423873" cy="3312484"/>
          </a:xfrm>
          <a:prstGeom prst="rect">
            <a:avLst/>
          </a:prstGeom>
          <a:noFill/>
          <a:ln>
            <a:noFill/>
          </a:ln>
        </p:spPr>
        <p:txBody>
          <a:bodyPr spcFirstLastPara="1" wrap="square" lIns="90000" tIns="45000" rIns="90000" bIns="45000" anchor="t" anchorCtr="0">
            <a:noAutofit/>
          </a:bodyPr>
          <a:lstStyle/>
          <a:p>
            <a:pPr lvl="0" algn="just">
              <a:spcBef>
                <a:spcPts val="1200"/>
              </a:spcBef>
            </a:pPr>
            <a:endParaRPr lang="en-US" sz="1600" dirty="0">
              <a:solidFill>
                <a:srgbClr val="354451"/>
              </a:solidFill>
              <a:latin typeface="Helvetica" pitchFamily="2" charset="0"/>
              <a:sym typeface="Arial"/>
            </a:endParaRPr>
          </a:p>
        </p:txBody>
      </p:sp>
      <p:sp>
        <p:nvSpPr>
          <p:cNvPr id="2" name="CasellaDiTesto 1">
            <a:extLst>
              <a:ext uri="{FF2B5EF4-FFF2-40B4-BE49-F238E27FC236}">
                <a16:creationId xmlns:a16="http://schemas.microsoft.com/office/drawing/2014/main" id="{32870C51-2533-4A2F-9073-21D3DF1049EC}"/>
              </a:ext>
            </a:extLst>
          </p:cNvPr>
          <p:cNvSpPr txBox="1"/>
          <p:nvPr/>
        </p:nvSpPr>
        <p:spPr>
          <a:xfrm>
            <a:off x="350850" y="940415"/>
            <a:ext cx="8423873" cy="338554"/>
          </a:xfrm>
          <a:prstGeom prst="rect">
            <a:avLst/>
          </a:prstGeom>
          <a:noFill/>
        </p:spPr>
        <p:txBody>
          <a:bodyPr wrap="square" rtlCol="0">
            <a:spAutoFit/>
          </a:bodyPr>
          <a:lstStyle/>
          <a:p>
            <a:pPr algn="just">
              <a:spcBef>
                <a:spcPts val="1200"/>
              </a:spcBef>
            </a:pPr>
            <a:r>
              <a:rPr lang="en-US" sz="1600" dirty="0">
                <a:solidFill>
                  <a:srgbClr val="354451"/>
                </a:solidFill>
                <a:latin typeface="Helvetica" pitchFamily="2" charset="0"/>
              </a:rPr>
              <a:t>The metric used for the evaluation is </a:t>
            </a:r>
            <a:r>
              <a:rPr lang="en-US" sz="1600" b="1" dirty="0">
                <a:solidFill>
                  <a:srgbClr val="354451"/>
                </a:solidFill>
                <a:latin typeface="Helvetica" pitchFamily="2" charset="0"/>
              </a:rPr>
              <a:t>mAP</a:t>
            </a:r>
            <a:r>
              <a:rPr lang="en-US" sz="1600" dirty="0">
                <a:solidFill>
                  <a:srgbClr val="354451"/>
                </a:solidFill>
                <a:latin typeface="Helvetica" pitchFamily="2" charset="0"/>
              </a:rPr>
              <a:t> (</a:t>
            </a:r>
            <a:r>
              <a:rPr lang="en-US" sz="1600" i="1" dirty="0">
                <a:solidFill>
                  <a:srgbClr val="354451"/>
                </a:solidFill>
                <a:latin typeface="Helvetica" pitchFamily="2" charset="0"/>
              </a:rPr>
              <a:t>mean Average Precision</a:t>
            </a:r>
            <a:r>
              <a:rPr lang="en-US" sz="1600" dirty="0">
                <a:solidFill>
                  <a:srgbClr val="354451"/>
                </a:solidFill>
                <a:latin typeface="Helvetica" pitchFamily="2" charset="0"/>
              </a:rPr>
              <a:t>) and </a:t>
            </a:r>
            <a:r>
              <a:rPr lang="en-US" sz="1600" b="1" dirty="0">
                <a:solidFill>
                  <a:srgbClr val="354451"/>
                </a:solidFill>
                <a:latin typeface="Helvetica" pitchFamily="2" charset="0"/>
              </a:rPr>
              <a:t>recall</a:t>
            </a:r>
            <a:r>
              <a:rPr lang="en-US" sz="1600" dirty="0">
                <a:solidFill>
                  <a:srgbClr val="354451"/>
                </a:solidFill>
                <a:latin typeface="Helvetica" pitchFamily="2" charset="0"/>
              </a:rPr>
              <a:t>.</a:t>
            </a:r>
            <a:endParaRPr lang="it-IT" sz="1600" dirty="0">
              <a:solidFill>
                <a:srgbClr val="354451"/>
              </a:solidFill>
              <a:latin typeface="Helvetica" pitchFamily="2" charset="0"/>
            </a:endParaRPr>
          </a:p>
        </p:txBody>
      </p:sp>
      <p:sp>
        <p:nvSpPr>
          <p:cNvPr id="9" name="CasellaDiTesto 8">
            <a:extLst>
              <a:ext uri="{FF2B5EF4-FFF2-40B4-BE49-F238E27FC236}">
                <a16:creationId xmlns:a16="http://schemas.microsoft.com/office/drawing/2014/main" id="{38AE8D44-3B9A-4AB5-9A01-7A6767DBABC1}"/>
              </a:ext>
            </a:extLst>
          </p:cNvPr>
          <p:cNvSpPr txBox="1"/>
          <p:nvPr/>
        </p:nvSpPr>
        <p:spPr>
          <a:xfrm>
            <a:off x="719958" y="3908747"/>
            <a:ext cx="1457608" cy="430887"/>
          </a:xfrm>
          <a:prstGeom prst="rect">
            <a:avLst/>
          </a:prstGeom>
          <a:noFill/>
        </p:spPr>
        <p:txBody>
          <a:bodyPr wrap="square" rtlCol="0">
            <a:spAutoFit/>
          </a:bodyPr>
          <a:lstStyle/>
          <a:p>
            <a:pPr algn="r"/>
            <a:r>
              <a:rPr lang="it-IT" sz="1050" dirty="0">
                <a:solidFill>
                  <a:srgbClr val="354451"/>
                </a:solidFill>
                <a:latin typeface="Helvetica" pitchFamily="2" charset="0"/>
              </a:rPr>
              <a:t>SSD512 </a:t>
            </a:r>
            <a:r>
              <a:rPr lang="it-IT" sz="1050" dirty="0" err="1">
                <a:solidFill>
                  <a:srgbClr val="354451"/>
                </a:solidFill>
                <a:latin typeface="Helvetica" pitchFamily="2" charset="0"/>
              </a:rPr>
              <a:t>trained</a:t>
            </a:r>
            <a:r>
              <a:rPr lang="it-IT" sz="1050" dirty="0">
                <a:solidFill>
                  <a:srgbClr val="354451"/>
                </a:solidFill>
                <a:latin typeface="Helvetica" pitchFamily="2" charset="0"/>
              </a:rPr>
              <a:t> from scratch on CV </a:t>
            </a:r>
          </a:p>
        </p:txBody>
      </p:sp>
      <p:sp>
        <p:nvSpPr>
          <p:cNvPr id="13" name="CasellaDiTesto 12">
            <a:extLst>
              <a:ext uri="{FF2B5EF4-FFF2-40B4-BE49-F238E27FC236}">
                <a16:creationId xmlns:a16="http://schemas.microsoft.com/office/drawing/2014/main" id="{B4AFC59D-E164-44E8-8E4C-7520EBF69FEA}"/>
              </a:ext>
            </a:extLst>
          </p:cNvPr>
          <p:cNvSpPr txBox="1"/>
          <p:nvPr/>
        </p:nvSpPr>
        <p:spPr>
          <a:xfrm>
            <a:off x="4724443" y="3924953"/>
            <a:ext cx="1640805" cy="430887"/>
          </a:xfrm>
          <a:prstGeom prst="rect">
            <a:avLst/>
          </a:prstGeom>
          <a:noFill/>
        </p:spPr>
        <p:txBody>
          <a:bodyPr wrap="square">
            <a:spAutoFit/>
          </a:bodyPr>
          <a:lstStyle/>
          <a:p>
            <a:pPr algn="r"/>
            <a:r>
              <a:rPr lang="it-IT" sz="1050" dirty="0">
                <a:solidFill>
                  <a:srgbClr val="354451"/>
                </a:solidFill>
                <a:latin typeface="Helvetica" pitchFamily="2" charset="0"/>
              </a:rPr>
              <a:t>SSD512 </a:t>
            </a:r>
            <a:r>
              <a:rPr lang="it-IT" sz="1050" dirty="0" err="1">
                <a:solidFill>
                  <a:srgbClr val="354451"/>
                </a:solidFill>
                <a:latin typeface="Helvetica" pitchFamily="2" charset="0"/>
              </a:rPr>
              <a:t>subsampled</a:t>
            </a:r>
            <a:r>
              <a:rPr lang="it-IT" sz="1050" dirty="0">
                <a:solidFill>
                  <a:srgbClr val="354451"/>
                </a:solidFill>
                <a:latin typeface="Helvetica" pitchFamily="2" charset="0"/>
              </a:rPr>
              <a:t> weight CV</a:t>
            </a:r>
          </a:p>
        </p:txBody>
      </p:sp>
      <p:pic>
        <p:nvPicPr>
          <p:cNvPr id="4" name="Immagine 3">
            <a:extLst>
              <a:ext uri="{FF2B5EF4-FFF2-40B4-BE49-F238E27FC236}">
                <a16:creationId xmlns:a16="http://schemas.microsoft.com/office/drawing/2014/main" id="{35EC11EA-3BAF-46EF-94A6-0377AFF38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041" y="3920459"/>
            <a:ext cx="1640805" cy="473162"/>
          </a:xfrm>
          <a:prstGeom prst="rect">
            <a:avLst/>
          </a:prstGeom>
        </p:spPr>
      </p:pic>
      <p:pic>
        <p:nvPicPr>
          <p:cNvPr id="10" name="Immagine 9">
            <a:extLst>
              <a:ext uri="{FF2B5EF4-FFF2-40B4-BE49-F238E27FC236}">
                <a16:creationId xmlns:a16="http://schemas.microsoft.com/office/drawing/2014/main" id="{2C883C8E-F640-4BB2-BB4D-58E98F693D0C}"/>
              </a:ext>
            </a:extLst>
          </p:cNvPr>
          <p:cNvPicPr>
            <a:picLocks noChangeAspect="1"/>
          </p:cNvPicPr>
          <p:nvPr/>
        </p:nvPicPr>
        <p:blipFill rotWithShape="1">
          <a:blip r:embed="rId4">
            <a:extLst>
              <a:ext uri="{28A0092B-C50C-407E-A947-70E740481C1C}">
                <a14:useLocalDpi xmlns:a14="http://schemas.microsoft.com/office/drawing/2010/main" val="0"/>
              </a:ext>
            </a:extLst>
          </a:blip>
          <a:srcRect b="13066"/>
          <a:stretch/>
        </p:blipFill>
        <p:spPr>
          <a:xfrm>
            <a:off x="2189978" y="3908748"/>
            <a:ext cx="1640805" cy="454151"/>
          </a:xfrm>
          <a:prstGeom prst="rect">
            <a:avLst/>
          </a:prstGeom>
        </p:spPr>
      </p:pic>
      <p:pic>
        <p:nvPicPr>
          <p:cNvPr id="7" name="Immagine 6">
            <a:extLst>
              <a:ext uri="{FF2B5EF4-FFF2-40B4-BE49-F238E27FC236}">
                <a16:creationId xmlns:a16="http://schemas.microsoft.com/office/drawing/2014/main" id="{D821AE9F-D4B1-475F-8DD3-0D39743D11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2473" y="1360239"/>
            <a:ext cx="2668310" cy="2548509"/>
          </a:xfrm>
          <a:prstGeom prst="rect">
            <a:avLst/>
          </a:prstGeom>
        </p:spPr>
      </p:pic>
      <p:pic>
        <p:nvPicPr>
          <p:cNvPr id="11" name="Immagine 10">
            <a:extLst>
              <a:ext uri="{FF2B5EF4-FFF2-40B4-BE49-F238E27FC236}">
                <a16:creationId xmlns:a16="http://schemas.microsoft.com/office/drawing/2014/main" id="{351C7E56-103B-47EA-A493-159939A9C8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3216" y="1361059"/>
            <a:ext cx="2668311" cy="2559400"/>
          </a:xfrm>
          <a:prstGeom prst="rect">
            <a:avLst/>
          </a:prstGeom>
        </p:spPr>
      </p:pic>
      <p:sp>
        <p:nvSpPr>
          <p:cNvPr id="3" name="CasellaDiTesto 2">
            <a:extLst>
              <a:ext uri="{FF2B5EF4-FFF2-40B4-BE49-F238E27FC236}">
                <a16:creationId xmlns:a16="http://schemas.microsoft.com/office/drawing/2014/main" id="{0FDB816B-DF1E-4827-940C-E42C2726F011}"/>
              </a:ext>
            </a:extLst>
          </p:cNvPr>
          <p:cNvSpPr txBox="1"/>
          <p:nvPr/>
        </p:nvSpPr>
        <p:spPr>
          <a:xfrm>
            <a:off x="8735439" y="4804946"/>
            <a:ext cx="408561" cy="338554"/>
          </a:xfrm>
          <a:prstGeom prst="rect">
            <a:avLst/>
          </a:prstGeom>
          <a:noFill/>
        </p:spPr>
        <p:txBody>
          <a:bodyPr wrap="square" rtlCol="0">
            <a:spAutoFit/>
          </a:bodyPr>
          <a:lstStyle/>
          <a:p>
            <a:r>
              <a:rPr lang="it-IT" sz="1600" dirty="0">
                <a:solidFill>
                  <a:srgbClr val="8BA0B3"/>
                </a:solidFill>
                <a:latin typeface="Helvetica" pitchFamily="2" charset="0"/>
              </a:rPr>
              <a:t>15</a:t>
            </a:r>
            <a:endParaRPr lang="it-IT" sz="1100" dirty="0">
              <a:solidFill>
                <a:srgbClr val="8BA0B3"/>
              </a:solidFill>
              <a:latin typeface="Helvetica" pitchFamily="2" charset="0"/>
            </a:endParaRPr>
          </a:p>
        </p:txBody>
      </p:sp>
    </p:spTree>
    <p:extLst>
      <p:ext uri="{BB962C8B-B14F-4D97-AF65-F5344CB8AC3E}">
        <p14:creationId xmlns:p14="http://schemas.microsoft.com/office/powerpoint/2010/main" val="3783662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8">
            <a:extLst>
              <a:ext uri="{FF2B5EF4-FFF2-40B4-BE49-F238E27FC236}">
                <a16:creationId xmlns:a16="http://schemas.microsoft.com/office/drawing/2014/main" id="{D9FB0127-5352-FF43-A14B-001069C1DEC7}"/>
              </a:ext>
            </a:extLst>
          </p:cNvPr>
          <p:cNvSpPr/>
          <p:nvPr/>
        </p:nvSpPr>
        <p:spPr>
          <a:xfrm>
            <a:off x="350850" y="449163"/>
            <a:ext cx="7311822" cy="307777"/>
          </a:xfrm>
          <a:prstGeom prst="rect">
            <a:avLst/>
          </a:prstGeom>
          <a:ln w="12700">
            <a:miter lim="400000"/>
          </a:ln>
        </p:spPr>
        <p:txBody>
          <a:bodyPr wrap="square" lIns="0" tIns="0" rIns="0" bIns="0" anchor="ctr">
            <a:spAutoFit/>
          </a:bodyPr>
          <a:lstStyle/>
          <a:p>
            <a:pPr>
              <a:defRPr sz="1800"/>
            </a:pPr>
            <a:r>
              <a:rPr lang="en-GB" sz="2000" b="1" dirty="0">
                <a:solidFill>
                  <a:srgbClr val="445B68"/>
                </a:solidFill>
                <a:latin typeface="Helvetica" pitchFamily="2" charset="0"/>
                <a:sym typeface="Myriad Pro"/>
              </a:rPr>
              <a:t>TODO</a:t>
            </a:r>
            <a:endParaRPr lang="en-GB" sz="2000" dirty="0">
              <a:solidFill>
                <a:srgbClr val="354451"/>
              </a:solidFill>
              <a:latin typeface="Helvetica" pitchFamily="2" charset="0"/>
              <a:sym typeface="Arial"/>
            </a:endParaRPr>
          </a:p>
        </p:txBody>
      </p:sp>
      <p:pic>
        <p:nvPicPr>
          <p:cNvPr id="3" name="Immagine 2">
            <a:extLst>
              <a:ext uri="{FF2B5EF4-FFF2-40B4-BE49-F238E27FC236}">
                <a16:creationId xmlns:a16="http://schemas.microsoft.com/office/drawing/2014/main" id="{A697E8EE-9726-41B6-80F3-13EEDD387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850" y="2068811"/>
            <a:ext cx="4828214" cy="1005878"/>
          </a:xfrm>
          <a:prstGeom prst="rect">
            <a:avLst/>
          </a:prstGeom>
        </p:spPr>
      </p:pic>
    </p:spTree>
    <p:extLst>
      <p:ext uri="{BB962C8B-B14F-4D97-AF65-F5344CB8AC3E}">
        <p14:creationId xmlns:p14="http://schemas.microsoft.com/office/powerpoint/2010/main" val="2097205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8">
            <a:extLst>
              <a:ext uri="{FF2B5EF4-FFF2-40B4-BE49-F238E27FC236}">
                <a16:creationId xmlns:a16="http://schemas.microsoft.com/office/drawing/2014/main" id="{D9FB0127-5352-FF43-A14B-001069C1DEC7}"/>
              </a:ext>
            </a:extLst>
          </p:cNvPr>
          <p:cNvSpPr/>
          <p:nvPr/>
        </p:nvSpPr>
        <p:spPr>
          <a:xfrm>
            <a:off x="386019" y="409977"/>
            <a:ext cx="7311822" cy="307777"/>
          </a:xfrm>
          <a:prstGeom prst="rect">
            <a:avLst/>
          </a:prstGeom>
          <a:ln w="12700">
            <a:miter lim="400000"/>
          </a:ln>
        </p:spPr>
        <p:txBody>
          <a:bodyPr wrap="square" lIns="0" tIns="0" rIns="0" bIns="0" anchor="ctr">
            <a:spAutoFit/>
          </a:bodyPr>
          <a:lstStyle/>
          <a:p>
            <a:pPr>
              <a:defRPr sz="1800"/>
            </a:pPr>
            <a:r>
              <a:rPr lang="en-GB" sz="2000" b="1" dirty="0">
                <a:solidFill>
                  <a:srgbClr val="445B68"/>
                </a:solidFill>
                <a:latin typeface="Helvetica" pitchFamily="2" charset="0"/>
                <a:sym typeface="Myriad Pro"/>
              </a:rPr>
              <a:t>OUTLINE</a:t>
            </a:r>
          </a:p>
        </p:txBody>
      </p:sp>
      <p:sp>
        <p:nvSpPr>
          <p:cNvPr id="6" name="Google Shape;380;p30">
            <a:extLst>
              <a:ext uri="{FF2B5EF4-FFF2-40B4-BE49-F238E27FC236}">
                <a16:creationId xmlns:a16="http://schemas.microsoft.com/office/drawing/2014/main" id="{5620D8AA-E25A-8C4D-B5E0-BE790FBF48F8}"/>
              </a:ext>
            </a:extLst>
          </p:cNvPr>
          <p:cNvSpPr/>
          <p:nvPr/>
        </p:nvSpPr>
        <p:spPr>
          <a:xfrm>
            <a:off x="246887" y="865710"/>
            <a:ext cx="4325113" cy="3412080"/>
          </a:xfrm>
          <a:prstGeom prst="rect">
            <a:avLst/>
          </a:prstGeom>
          <a:noFill/>
          <a:ln>
            <a:noFill/>
          </a:ln>
        </p:spPr>
        <p:txBody>
          <a:bodyPr spcFirstLastPara="1" wrap="square" lIns="90000" tIns="45000" rIns="90000" bIns="45000" anchor="t" anchorCtr="0">
            <a:noAutofit/>
          </a:bodyPr>
          <a:lstStyle/>
          <a:p>
            <a:pPr marL="285750" lvl="0" indent="-285750" algn="just">
              <a:spcBef>
                <a:spcPts val="1200"/>
              </a:spcBef>
              <a:buFont typeface="Arial" panose="020B0604020202020204" pitchFamily="34" charset="0"/>
              <a:buChar char="•"/>
            </a:pPr>
            <a:r>
              <a:rPr lang="en-GB" sz="1600" dirty="0">
                <a:solidFill>
                  <a:srgbClr val="354451"/>
                </a:solidFill>
                <a:latin typeface="Helvetica" pitchFamily="2" charset="0"/>
                <a:sym typeface="Arial"/>
              </a:rPr>
              <a:t>Introduction</a:t>
            </a:r>
          </a:p>
          <a:p>
            <a:pPr marL="285750" lvl="0" indent="-285750" algn="just">
              <a:spcBef>
                <a:spcPts val="1200"/>
              </a:spcBef>
              <a:buFont typeface="Arial" panose="020B0604020202020204" pitchFamily="34" charset="0"/>
              <a:buChar char="•"/>
            </a:pPr>
            <a:r>
              <a:rPr lang="it-IT" sz="1600" dirty="0">
                <a:solidFill>
                  <a:srgbClr val="354451"/>
                </a:solidFill>
                <a:latin typeface="Helvetica" pitchFamily="2" charset="0"/>
                <a:sym typeface="Arial"/>
              </a:rPr>
              <a:t>State of Art</a:t>
            </a:r>
          </a:p>
          <a:p>
            <a:pPr lvl="0" algn="just">
              <a:spcBef>
                <a:spcPts val="1200"/>
              </a:spcBef>
            </a:pPr>
            <a:endParaRPr lang="it-IT" sz="1600" dirty="0">
              <a:solidFill>
                <a:srgbClr val="354451"/>
              </a:solidFill>
              <a:latin typeface="Helvetica" pitchFamily="2" charset="0"/>
              <a:sym typeface="Arial"/>
            </a:endParaRPr>
          </a:p>
          <a:p>
            <a:pPr lvl="0" algn="just">
              <a:spcBef>
                <a:spcPts val="1200"/>
              </a:spcBef>
            </a:pPr>
            <a:endParaRPr lang="it-IT" sz="1600" dirty="0">
              <a:solidFill>
                <a:srgbClr val="354451"/>
              </a:solidFill>
              <a:latin typeface="Helvetica" pitchFamily="2" charset="0"/>
              <a:sym typeface="Arial"/>
            </a:endParaRPr>
          </a:p>
          <a:p>
            <a:pPr lvl="0" algn="just">
              <a:spcBef>
                <a:spcPts val="1200"/>
              </a:spcBef>
            </a:pPr>
            <a:endParaRPr lang="it-IT" sz="1600" dirty="0">
              <a:solidFill>
                <a:srgbClr val="354451"/>
              </a:solidFill>
              <a:latin typeface="Helvetica" pitchFamily="2" charset="0"/>
              <a:sym typeface="Arial"/>
            </a:endParaRPr>
          </a:p>
          <a:p>
            <a:pPr marL="285750" lvl="0" indent="-285750" algn="just">
              <a:spcBef>
                <a:spcPts val="1200"/>
              </a:spcBef>
              <a:buFont typeface="Arial" panose="020B0604020202020204" pitchFamily="34" charset="0"/>
              <a:buChar char="•"/>
            </a:pPr>
            <a:r>
              <a:rPr lang="en-GB" sz="1600" dirty="0">
                <a:solidFill>
                  <a:srgbClr val="354451"/>
                </a:solidFill>
                <a:latin typeface="Helvetica" pitchFamily="2" charset="0"/>
                <a:sym typeface="Arial"/>
              </a:rPr>
              <a:t>Materials</a:t>
            </a:r>
            <a:r>
              <a:rPr lang="it-IT" sz="1600" dirty="0">
                <a:solidFill>
                  <a:srgbClr val="354451"/>
                </a:solidFill>
                <a:latin typeface="Helvetica" pitchFamily="2" charset="0"/>
                <a:sym typeface="Arial"/>
              </a:rPr>
              <a:t> and </a:t>
            </a:r>
            <a:r>
              <a:rPr lang="en-NZ" sz="1600" dirty="0">
                <a:solidFill>
                  <a:srgbClr val="354451"/>
                </a:solidFill>
                <a:latin typeface="Helvetica" pitchFamily="2" charset="0"/>
                <a:sym typeface="Arial"/>
              </a:rPr>
              <a:t>Methods</a:t>
            </a:r>
          </a:p>
        </p:txBody>
      </p:sp>
      <p:sp>
        <p:nvSpPr>
          <p:cNvPr id="2" name="CasellaDiTesto 1">
            <a:extLst>
              <a:ext uri="{FF2B5EF4-FFF2-40B4-BE49-F238E27FC236}">
                <a16:creationId xmlns:a16="http://schemas.microsoft.com/office/drawing/2014/main" id="{1856AB14-D7D6-47B2-A14F-7110D33DEBAC}"/>
              </a:ext>
            </a:extLst>
          </p:cNvPr>
          <p:cNvSpPr txBox="1"/>
          <p:nvPr/>
        </p:nvSpPr>
        <p:spPr>
          <a:xfrm>
            <a:off x="548982" y="1757104"/>
            <a:ext cx="3241141" cy="1231106"/>
          </a:xfrm>
          <a:prstGeom prst="rect">
            <a:avLst/>
          </a:prstGeom>
          <a:noFill/>
        </p:spPr>
        <p:txBody>
          <a:bodyPr wrap="square" rtlCol="0">
            <a:spAutoFit/>
          </a:bodyPr>
          <a:lstStyle/>
          <a:p>
            <a:pPr marL="285750" marR="0" lvl="0" indent="-285750" algn="just" defTabSz="457200" rtl="0" eaLnBrk="1" fontAlgn="auto" latinLnBrk="0" hangingPunct="1">
              <a:lnSpc>
                <a:spcPct val="100000"/>
              </a:lnSpc>
              <a:spcBef>
                <a:spcPts val="1200"/>
              </a:spcBef>
              <a:spcAft>
                <a:spcPts val="0"/>
              </a:spcAft>
              <a:buClrTx/>
              <a:buSzTx/>
              <a:buFont typeface="+mj-lt"/>
              <a:buAutoNum type="romanLcPeriod"/>
              <a:tabLst/>
              <a:defRPr/>
            </a:pPr>
            <a:r>
              <a:rPr kumimoji="0" lang="en-GB" sz="1100" b="0" i="0" u="none" strike="noStrike" kern="1200" cap="none" spc="0" normalizeH="0" baseline="0" noProof="1">
                <a:ln>
                  <a:noFill/>
                </a:ln>
                <a:solidFill>
                  <a:srgbClr val="354451"/>
                </a:solidFill>
                <a:effectLst/>
                <a:uLnTx/>
                <a:uFillTx/>
                <a:latin typeface="Helvetica" pitchFamily="2" charset="0"/>
                <a:ea typeface="+mn-ea"/>
                <a:cs typeface="+mn-cs"/>
                <a:sym typeface="Arial"/>
              </a:rPr>
              <a:t>Person Detection</a:t>
            </a:r>
          </a:p>
          <a:p>
            <a:pPr marL="285750" marR="0" lvl="0" indent="-285750" algn="just" defTabSz="457200" rtl="0" eaLnBrk="1" fontAlgn="auto" latinLnBrk="0" hangingPunct="1">
              <a:lnSpc>
                <a:spcPct val="100000"/>
              </a:lnSpc>
              <a:spcBef>
                <a:spcPts val="1200"/>
              </a:spcBef>
              <a:spcAft>
                <a:spcPts val="0"/>
              </a:spcAft>
              <a:buClrTx/>
              <a:buSzTx/>
              <a:buFont typeface="+mj-lt"/>
              <a:buAutoNum type="romanLcPeriod"/>
              <a:tabLst/>
              <a:defRPr/>
            </a:pPr>
            <a:r>
              <a:rPr kumimoji="0" lang="it-IT" sz="1100" b="0" i="0" u="none" strike="noStrike" kern="1200" cap="none" spc="0" normalizeH="0" baseline="0" noProof="0" dirty="0">
                <a:ln>
                  <a:noFill/>
                </a:ln>
                <a:solidFill>
                  <a:srgbClr val="354451"/>
                </a:solidFill>
                <a:effectLst/>
                <a:uLnTx/>
                <a:uFillTx/>
                <a:latin typeface="Helvetica" pitchFamily="2" charset="0"/>
                <a:ea typeface="+mn-ea"/>
                <a:cs typeface="+mn-cs"/>
                <a:sym typeface="Arial"/>
              </a:rPr>
              <a:t>Feature based Techniques</a:t>
            </a:r>
          </a:p>
          <a:p>
            <a:pPr marL="285750" marR="0" lvl="0" indent="-285750" algn="just" defTabSz="457200" rtl="0" eaLnBrk="1" fontAlgn="auto" latinLnBrk="0" hangingPunct="1">
              <a:lnSpc>
                <a:spcPct val="100000"/>
              </a:lnSpc>
              <a:spcBef>
                <a:spcPts val="1200"/>
              </a:spcBef>
              <a:spcAft>
                <a:spcPts val="0"/>
              </a:spcAft>
              <a:buClrTx/>
              <a:buSzTx/>
              <a:buFont typeface="+mj-lt"/>
              <a:buAutoNum type="romanLcPeriod"/>
              <a:tabLst/>
              <a:defRPr/>
            </a:pPr>
            <a:r>
              <a:rPr kumimoji="0" lang="it-IT" sz="1100" b="0" i="0" u="none" strike="noStrike" kern="1200" cap="none" spc="0" normalizeH="0" baseline="0" noProof="0" dirty="0">
                <a:ln>
                  <a:noFill/>
                </a:ln>
                <a:solidFill>
                  <a:srgbClr val="354451"/>
                </a:solidFill>
                <a:effectLst/>
                <a:uLnTx/>
                <a:uFillTx/>
                <a:latin typeface="Helvetica" pitchFamily="2" charset="0"/>
                <a:ea typeface="+mn-ea"/>
                <a:cs typeface="+mn-cs"/>
                <a:sym typeface="Arial"/>
              </a:rPr>
              <a:t>One-stage Detectors</a:t>
            </a:r>
          </a:p>
          <a:p>
            <a:pPr marL="285750" marR="0" lvl="0" indent="-285750" algn="just" defTabSz="457200" rtl="0" eaLnBrk="1" fontAlgn="auto" latinLnBrk="0" hangingPunct="1">
              <a:lnSpc>
                <a:spcPct val="100000"/>
              </a:lnSpc>
              <a:spcBef>
                <a:spcPts val="1200"/>
              </a:spcBef>
              <a:spcAft>
                <a:spcPts val="0"/>
              </a:spcAft>
              <a:buClrTx/>
              <a:buSzTx/>
              <a:buFont typeface="+mj-lt"/>
              <a:buAutoNum type="romanLcPeriod"/>
              <a:tabLst/>
              <a:defRPr/>
            </a:pPr>
            <a:r>
              <a:rPr kumimoji="0" lang="it-IT" sz="1100" b="0" i="0" u="none" strike="noStrike" kern="1200" cap="none" spc="0" normalizeH="0" baseline="0" noProof="0" dirty="0">
                <a:ln>
                  <a:noFill/>
                </a:ln>
                <a:solidFill>
                  <a:srgbClr val="354451"/>
                </a:solidFill>
                <a:effectLst/>
                <a:uLnTx/>
                <a:uFillTx/>
                <a:latin typeface="Helvetica" pitchFamily="2" charset="0"/>
                <a:ea typeface="+mn-ea"/>
                <a:cs typeface="+mn-cs"/>
                <a:sym typeface="Arial"/>
              </a:rPr>
              <a:t>Single-shot Detectors</a:t>
            </a:r>
          </a:p>
        </p:txBody>
      </p:sp>
      <p:sp>
        <p:nvSpPr>
          <p:cNvPr id="7" name="CasellaDiTesto 6">
            <a:extLst>
              <a:ext uri="{FF2B5EF4-FFF2-40B4-BE49-F238E27FC236}">
                <a16:creationId xmlns:a16="http://schemas.microsoft.com/office/drawing/2014/main" id="{C5E69E4F-C299-4DCE-B17B-6527FB52D293}"/>
              </a:ext>
            </a:extLst>
          </p:cNvPr>
          <p:cNvSpPr txBox="1"/>
          <p:nvPr/>
        </p:nvSpPr>
        <p:spPr>
          <a:xfrm>
            <a:off x="548982" y="3368620"/>
            <a:ext cx="1606990" cy="1231106"/>
          </a:xfrm>
          <a:prstGeom prst="rect">
            <a:avLst/>
          </a:prstGeom>
          <a:noFill/>
        </p:spPr>
        <p:txBody>
          <a:bodyPr wrap="square">
            <a:spAutoFit/>
          </a:bodyPr>
          <a:lstStyle/>
          <a:p>
            <a:pPr marL="285750" marR="0" lvl="0" indent="-285750" algn="just" defTabSz="457200" rtl="0" eaLnBrk="1" fontAlgn="auto" latinLnBrk="0" hangingPunct="1">
              <a:lnSpc>
                <a:spcPct val="100000"/>
              </a:lnSpc>
              <a:spcBef>
                <a:spcPts val="1200"/>
              </a:spcBef>
              <a:spcAft>
                <a:spcPts val="0"/>
              </a:spcAft>
              <a:buClrTx/>
              <a:buSzTx/>
              <a:buFont typeface="+mj-lt"/>
              <a:buAutoNum type="romanLcPeriod"/>
              <a:tabLst/>
              <a:defRPr/>
            </a:pPr>
            <a:r>
              <a:rPr lang="en-GB" sz="1100" noProof="1">
                <a:solidFill>
                  <a:srgbClr val="354451"/>
                </a:solidFill>
                <a:latin typeface="Helvetica" pitchFamily="2" charset="0"/>
                <a:sym typeface="Arial"/>
              </a:rPr>
              <a:t>Labeling</a:t>
            </a:r>
            <a:endParaRPr kumimoji="0" lang="en-GB" sz="1100" b="0" i="0" u="none" strike="noStrike" kern="1200" cap="none" spc="0" normalizeH="0" baseline="0" noProof="1">
              <a:ln>
                <a:noFill/>
              </a:ln>
              <a:solidFill>
                <a:srgbClr val="354451"/>
              </a:solidFill>
              <a:effectLst/>
              <a:uLnTx/>
              <a:uFillTx/>
              <a:latin typeface="Helvetica" pitchFamily="2" charset="0"/>
              <a:ea typeface="+mn-ea"/>
              <a:cs typeface="+mn-cs"/>
              <a:sym typeface="Arial"/>
            </a:endParaRPr>
          </a:p>
          <a:p>
            <a:pPr marL="285750" marR="0" lvl="0" indent="-285750" algn="just" defTabSz="457200" rtl="0" eaLnBrk="1" fontAlgn="auto" latinLnBrk="0" hangingPunct="1">
              <a:lnSpc>
                <a:spcPct val="100000"/>
              </a:lnSpc>
              <a:spcBef>
                <a:spcPts val="1200"/>
              </a:spcBef>
              <a:spcAft>
                <a:spcPts val="0"/>
              </a:spcAft>
              <a:buClrTx/>
              <a:buSzTx/>
              <a:buFont typeface="+mj-lt"/>
              <a:buAutoNum type="romanLcPeriod"/>
              <a:tabLst/>
              <a:defRPr/>
            </a:pPr>
            <a:r>
              <a:rPr kumimoji="0" lang="it-IT" sz="1100" b="0" i="0" u="none" strike="noStrike" kern="1200" cap="none" spc="0" normalizeH="0" baseline="0" noProof="0" dirty="0">
                <a:ln>
                  <a:noFill/>
                </a:ln>
                <a:solidFill>
                  <a:srgbClr val="354451"/>
                </a:solidFill>
                <a:effectLst/>
                <a:uLnTx/>
                <a:uFillTx/>
                <a:latin typeface="Helvetica" pitchFamily="2" charset="0"/>
                <a:ea typeface="+mn-ea"/>
                <a:cs typeface="+mn-cs"/>
                <a:sym typeface="Arial"/>
              </a:rPr>
              <a:t>Training</a:t>
            </a:r>
          </a:p>
          <a:p>
            <a:pPr marL="285750" marR="0" lvl="0" indent="-285750" algn="just" defTabSz="457200" rtl="0" eaLnBrk="1" fontAlgn="auto" latinLnBrk="0" hangingPunct="1">
              <a:lnSpc>
                <a:spcPct val="100000"/>
              </a:lnSpc>
              <a:spcBef>
                <a:spcPts val="1200"/>
              </a:spcBef>
              <a:spcAft>
                <a:spcPts val="0"/>
              </a:spcAft>
              <a:buClrTx/>
              <a:buSzTx/>
              <a:buFont typeface="+mj-lt"/>
              <a:buAutoNum type="romanLcPeriod"/>
              <a:tabLst/>
              <a:defRPr/>
            </a:pPr>
            <a:r>
              <a:rPr kumimoji="0" lang="it-IT" sz="1100" b="0" i="0" u="none" strike="noStrike" kern="1200" cap="none" spc="0" normalizeH="0" baseline="0" noProof="0" dirty="0">
                <a:ln>
                  <a:noFill/>
                </a:ln>
                <a:solidFill>
                  <a:srgbClr val="354451"/>
                </a:solidFill>
                <a:effectLst/>
                <a:uLnTx/>
                <a:uFillTx/>
                <a:latin typeface="Helvetica" pitchFamily="2" charset="0"/>
                <a:ea typeface="+mn-ea"/>
                <a:cs typeface="+mn-cs"/>
                <a:sym typeface="Arial"/>
              </a:rPr>
              <a:t>Fine Tuning</a:t>
            </a:r>
          </a:p>
          <a:p>
            <a:pPr marL="285750" marR="0" lvl="0" indent="-285750" algn="just" defTabSz="457200" rtl="0" eaLnBrk="1" fontAlgn="auto" latinLnBrk="0" hangingPunct="1">
              <a:lnSpc>
                <a:spcPct val="100000"/>
              </a:lnSpc>
              <a:spcBef>
                <a:spcPts val="1200"/>
              </a:spcBef>
              <a:spcAft>
                <a:spcPts val="0"/>
              </a:spcAft>
              <a:buClrTx/>
              <a:buSzTx/>
              <a:buFont typeface="+mj-lt"/>
              <a:buAutoNum type="romanLcPeriod"/>
              <a:tabLst/>
              <a:defRPr/>
            </a:pPr>
            <a:r>
              <a:rPr kumimoji="0" lang="it-IT" sz="1100" b="0" i="0" u="none" strike="noStrike" kern="1200" cap="none" spc="0" normalizeH="0" baseline="0" noProof="0" dirty="0" err="1">
                <a:ln>
                  <a:noFill/>
                </a:ln>
                <a:solidFill>
                  <a:srgbClr val="354451"/>
                </a:solidFill>
                <a:effectLst/>
                <a:uLnTx/>
                <a:uFillTx/>
                <a:latin typeface="Helvetica" pitchFamily="2" charset="0"/>
                <a:ea typeface="+mn-ea"/>
                <a:cs typeface="+mn-cs"/>
                <a:sym typeface="Arial"/>
              </a:rPr>
              <a:t>Evaluate</a:t>
            </a:r>
            <a:endParaRPr kumimoji="0" lang="it-IT" sz="1100" b="0" i="0" u="none" strike="noStrike" kern="1200" cap="none" spc="0" normalizeH="0" baseline="0" noProof="0" dirty="0">
              <a:ln>
                <a:noFill/>
              </a:ln>
              <a:solidFill>
                <a:srgbClr val="354451"/>
              </a:solidFill>
              <a:effectLst/>
              <a:uLnTx/>
              <a:uFillTx/>
              <a:latin typeface="Helvetica" pitchFamily="2" charset="0"/>
              <a:ea typeface="+mn-ea"/>
              <a:cs typeface="+mn-cs"/>
              <a:sym typeface="Arial"/>
            </a:endParaRPr>
          </a:p>
        </p:txBody>
      </p:sp>
      <p:sp>
        <p:nvSpPr>
          <p:cNvPr id="8" name="CasellaDiTesto 7">
            <a:extLst>
              <a:ext uri="{FF2B5EF4-FFF2-40B4-BE49-F238E27FC236}">
                <a16:creationId xmlns:a16="http://schemas.microsoft.com/office/drawing/2014/main" id="{B6AD8D1B-A9A8-4613-AF6B-9CF61EABC0C6}"/>
              </a:ext>
            </a:extLst>
          </p:cNvPr>
          <p:cNvSpPr txBox="1"/>
          <p:nvPr/>
        </p:nvSpPr>
        <p:spPr>
          <a:xfrm>
            <a:off x="4572000" y="956885"/>
            <a:ext cx="4572000" cy="800219"/>
          </a:xfrm>
          <a:prstGeom prst="rect">
            <a:avLst/>
          </a:prstGeom>
          <a:noFill/>
        </p:spPr>
        <p:txBody>
          <a:bodyPr wrap="square">
            <a:spAutoFit/>
          </a:bodyPr>
          <a:lstStyle/>
          <a:p>
            <a:pPr marL="285750" lvl="0" indent="-285750" algn="just">
              <a:spcBef>
                <a:spcPts val="1200"/>
              </a:spcBef>
              <a:buFont typeface="Arial" panose="020B0604020202020204" pitchFamily="34" charset="0"/>
              <a:buChar char="•"/>
            </a:pPr>
            <a:r>
              <a:rPr lang="en-GB" sz="1800" dirty="0">
                <a:solidFill>
                  <a:srgbClr val="354451"/>
                </a:solidFill>
                <a:latin typeface="Helvetica" pitchFamily="2" charset="0"/>
                <a:sym typeface="Arial"/>
              </a:rPr>
              <a:t>Results</a:t>
            </a:r>
            <a:r>
              <a:rPr lang="it-IT" sz="1800" dirty="0">
                <a:solidFill>
                  <a:srgbClr val="354451"/>
                </a:solidFill>
                <a:latin typeface="Helvetica" pitchFamily="2" charset="0"/>
                <a:sym typeface="Arial"/>
              </a:rPr>
              <a:t> and </a:t>
            </a:r>
            <a:r>
              <a:rPr lang="en-GB" sz="1800" dirty="0">
                <a:solidFill>
                  <a:srgbClr val="354451"/>
                </a:solidFill>
                <a:latin typeface="Helvetica" pitchFamily="2" charset="0"/>
                <a:sym typeface="Arial"/>
              </a:rPr>
              <a:t>Discussions</a:t>
            </a:r>
          </a:p>
          <a:p>
            <a:pPr marL="285750" lvl="0" indent="-285750" algn="just">
              <a:spcBef>
                <a:spcPts val="1200"/>
              </a:spcBef>
              <a:buFont typeface="Arial" panose="020B0604020202020204" pitchFamily="34" charset="0"/>
              <a:buChar char="•"/>
            </a:pPr>
            <a:r>
              <a:rPr lang="en-SG" sz="1800" dirty="0">
                <a:solidFill>
                  <a:srgbClr val="354451"/>
                </a:solidFill>
                <a:latin typeface="Helvetica" pitchFamily="2" charset="0"/>
                <a:sym typeface="Arial"/>
              </a:rPr>
              <a:t>Conclusion</a:t>
            </a:r>
            <a:r>
              <a:rPr lang="it-IT" sz="1800" dirty="0">
                <a:solidFill>
                  <a:srgbClr val="354451"/>
                </a:solidFill>
                <a:latin typeface="Helvetica" pitchFamily="2" charset="0"/>
                <a:sym typeface="Arial"/>
              </a:rPr>
              <a:t> and Future Works</a:t>
            </a:r>
          </a:p>
        </p:txBody>
      </p:sp>
      <p:sp>
        <p:nvSpPr>
          <p:cNvPr id="3" name="CasellaDiTesto 2">
            <a:extLst>
              <a:ext uri="{FF2B5EF4-FFF2-40B4-BE49-F238E27FC236}">
                <a16:creationId xmlns:a16="http://schemas.microsoft.com/office/drawing/2014/main" id="{6706F6D1-4087-40BF-A96E-7333D15DE8D8}"/>
              </a:ext>
            </a:extLst>
          </p:cNvPr>
          <p:cNvSpPr txBox="1"/>
          <p:nvPr/>
        </p:nvSpPr>
        <p:spPr>
          <a:xfrm>
            <a:off x="8735439" y="4804946"/>
            <a:ext cx="408561" cy="338554"/>
          </a:xfrm>
          <a:prstGeom prst="rect">
            <a:avLst/>
          </a:prstGeom>
          <a:noFill/>
        </p:spPr>
        <p:txBody>
          <a:bodyPr wrap="square" rtlCol="0">
            <a:spAutoFit/>
          </a:bodyPr>
          <a:lstStyle/>
          <a:p>
            <a:r>
              <a:rPr lang="it-IT" sz="1600" dirty="0">
                <a:solidFill>
                  <a:srgbClr val="8BA0B3"/>
                </a:solidFill>
                <a:latin typeface="Helvetica" pitchFamily="2" charset="0"/>
              </a:rPr>
              <a:t>1</a:t>
            </a:r>
            <a:endParaRPr lang="it-IT" sz="1100" dirty="0">
              <a:solidFill>
                <a:srgbClr val="8BA0B3"/>
              </a:solidFill>
              <a:latin typeface="Helvetica" pitchFamily="2" charset="0"/>
            </a:endParaRPr>
          </a:p>
        </p:txBody>
      </p:sp>
    </p:spTree>
    <p:extLst>
      <p:ext uri="{BB962C8B-B14F-4D97-AF65-F5344CB8AC3E}">
        <p14:creationId xmlns:p14="http://schemas.microsoft.com/office/powerpoint/2010/main" val="3863951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5" name="Shape 248">
            <a:extLst>
              <a:ext uri="{FF2B5EF4-FFF2-40B4-BE49-F238E27FC236}">
                <a16:creationId xmlns:a16="http://schemas.microsoft.com/office/drawing/2014/main" id="{D9FB0127-5352-FF43-A14B-001069C1DEC7}"/>
              </a:ext>
            </a:extLst>
          </p:cNvPr>
          <p:cNvSpPr/>
          <p:nvPr/>
        </p:nvSpPr>
        <p:spPr>
          <a:xfrm>
            <a:off x="2471037" y="1894641"/>
            <a:ext cx="4201926" cy="1354217"/>
          </a:xfrm>
          <a:prstGeom prst="rect">
            <a:avLst/>
          </a:prstGeom>
          <a:ln w="12700">
            <a:miter lim="400000"/>
          </a:ln>
        </p:spPr>
        <p:txBody>
          <a:bodyPr wrap="square" lIns="0" tIns="0" rIns="0" bIns="0" anchor="ctr">
            <a:spAutoFit/>
          </a:bodyPr>
          <a:lstStyle/>
          <a:p>
            <a:pPr algn="ctr">
              <a:defRPr sz="1800"/>
            </a:pPr>
            <a:r>
              <a:rPr lang="en-GB" sz="4400" b="1" dirty="0">
                <a:solidFill>
                  <a:srgbClr val="445B68"/>
                </a:solidFill>
                <a:latin typeface="Helvetica" pitchFamily="2" charset="0"/>
                <a:sym typeface="Myriad Pro"/>
              </a:rPr>
              <a:t>GRAZIE PER L’ATTENZIONE</a:t>
            </a:r>
            <a:endParaRPr lang="en-GB" sz="4400" dirty="0">
              <a:solidFill>
                <a:srgbClr val="354451"/>
              </a:solidFill>
              <a:latin typeface="Helvetica" pitchFamily="2" charset="0"/>
              <a:sym typeface="Arial"/>
            </a:endParaRPr>
          </a:p>
        </p:txBody>
      </p:sp>
    </p:spTree>
    <p:extLst>
      <p:ext uri="{BB962C8B-B14F-4D97-AF65-F5344CB8AC3E}">
        <p14:creationId xmlns:p14="http://schemas.microsoft.com/office/powerpoint/2010/main" val="2781953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8">
            <a:extLst>
              <a:ext uri="{FF2B5EF4-FFF2-40B4-BE49-F238E27FC236}">
                <a16:creationId xmlns:a16="http://schemas.microsoft.com/office/drawing/2014/main" id="{D9FB0127-5352-FF43-A14B-001069C1DEC7}"/>
              </a:ext>
            </a:extLst>
          </p:cNvPr>
          <p:cNvSpPr/>
          <p:nvPr/>
        </p:nvSpPr>
        <p:spPr>
          <a:xfrm>
            <a:off x="307382" y="503971"/>
            <a:ext cx="7311822" cy="307777"/>
          </a:xfrm>
          <a:prstGeom prst="rect">
            <a:avLst/>
          </a:prstGeom>
          <a:ln w="12700">
            <a:miter lim="400000"/>
          </a:ln>
        </p:spPr>
        <p:txBody>
          <a:bodyPr wrap="square" lIns="0" tIns="0" rIns="0" bIns="0" anchor="ctr">
            <a:spAutoFit/>
          </a:bodyPr>
          <a:lstStyle/>
          <a:p>
            <a:pPr>
              <a:defRPr sz="1800"/>
            </a:pPr>
            <a:r>
              <a:rPr lang="en-GB" sz="2000" b="1" dirty="0">
                <a:solidFill>
                  <a:srgbClr val="445B68"/>
                </a:solidFill>
                <a:latin typeface="Helvetica" pitchFamily="2" charset="0"/>
                <a:sym typeface="Myriad Pro"/>
              </a:rPr>
              <a:t>INTRODUCTION</a:t>
            </a:r>
            <a:endParaRPr lang="en-GB" b="1" dirty="0">
              <a:solidFill>
                <a:srgbClr val="445B68"/>
              </a:solidFill>
              <a:latin typeface="Helvetica" pitchFamily="2" charset="0"/>
              <a:sym typeface="Myriad Pro"/>
            </a:endParaRPr>
          </a:p>
        </p:txBody>
      </p:sp>
      <p:sp>
        <p:nvSpPr>
          <p:cNvPr id="6" name="Google Shape;380;p30">
            <a:extLst>
              <a:ext uri="{FF2B5EF4-FFF2-40B4-BE49-F238E27FC236}">
                <a16:creationId xmlns:a16="http://schemas.microsoft.com/office/drawing/2014/main" id="{5620D8AA-E25A-8C4D-B5E0-BE790FBF48F8}"/>
              </a:ext>
            </a:extLst>
          </p:cNvPr>
          <p:cNvSpPr/>
          <p:nvPr/>
        </p:nvSpPr>
        <p:spPr>
          <a:xfrm>
            <a:off x="394319" y="1128180"/>
            <a:ext cx="3568974" cy="2211598"/>
          </a:xfrm>
          <a:prstGeom prst="rect">
            <a:avLst/>
          </a:prstGeom>
          <a:noFill/>
          <a:ln>
            <a:noFill/>
          </a:ln>
        </p:spPr>
        <p:txBody>
          <a:bodyPr spcFirstLastPara="1" wrap="square" lIns="90000" tIns="45000" rIns="90000" bIns="45000" anchor="t" anchorCtr="0">
            <a:noAutofit/>
          </a:bodyPr>
          <a:lstStyle/>
          <a:p>
            <a:pPr lvl="0" algn="just">
              <a:spcBef>
                <a:spcPts val="1200"/>
              </a:spcBef>
            </a:pPr>
            <a:r>
              <a:rPr lang="en-US" sz="1600" b="1" dirty="0">
                <a:solidFill>
                  <a:srgbClr val="354451"/>
                </a:solidFill>
                <a:latin typeface="Helvetica" pitchFamily="2" charset="0"/>
                <a:sym typeface="Arial"/>
              </a:rPr>
              <a:t>Person Detection </a:t>
            </a:r>
            <a:r>
              <a:rPr lang="en-US" sz="1600" dirty="0">
                <a:solidFill>
                  <a:srgbClr val="354451"/>
                </a:solidFill>
                <a:latin typeface="Helvetica" pitchFamily="2" charset="0"/>
                <a:sym typeface="Arial"/>
              </a:rPr>
              <a:t>from a Top-View Perspective by using most recent object detection frameworks.</a:t>
            </a:r>
          </a:p>
          <a:p>
            <a:pPr lvl="0" algn="just">
              <a:spcBef>
                <a:spcPts val="1200"/>
              </a:spcBef>
            </a:pPr>
            <a:r>
              <a:rPr lang="en-US" sz="1600" dirty="0">
                <a:solidFill>
                  <a:srgbClr val="354451"/>
                </a:solidFill>
                <a:latin typeface="Helvetica" pitchFamily="2" charset="0"/>
                <a:sym typeface="Arial"/>
              </a:rPr>
              <a:t>The </a:t>
            </a:r>
            <a:r>
              <a:rPr lang="en-US" sz="1600" b="1" dirty="0">
                <a:solidFill>
                  <a:srgbClr val="354451"/>
                </a:solidFill>
                <a:latin typeface="Helvetica" pitchFamily="2" charset="0"/>
                <a:sym typeface="Arial"/>
              </a:rPr>
              <a:t>aim</a:t>
            </a:r>
            <a:r>
              <a:rPr lang="en-US" sz="1600" dirty="0">
                <a:solidFill>
                  <a:srgbClr val="354451"/>
                </a:solidFill>
                <a:latin typeface="Helvetica" pitchFamily="2" charset="0"/>
                <a:sym typeface="Arial"/>
              </a:rPr>
              <a:t> is to build an efficient model to detect the people in the scene. The provided scenario is a retail environment.</a:t>
            </a:r>
          </a:p>
        </p:txBody>
      </p:sp>
      <p:pic>
        <p:nvPicPr>
          <p:cNvPr id="3" name="Immagine 2">
            <a:extLst>
              <a:ext uri="{FF2B5EF4-FFF2-40B4-BE49-F238E27FC236}">
                <a16:creationId xmlns:a16="http://schemas.microsoft.com/office/drawing/2014/main" id="{4A50AFA8-3088-4BA1-9A4A-1F6ACD222DF1}"/>
              </a:ext>
            </a:extLst>
          </p:cNvPr>
          <p:cNvPicPr>
            <a:picLocks noChangeAspect="1"/>
          </p:cNvPicPr>
          <p:nvPr/>
        </p:nvPicPr>
        <p:blipFill>
          <a:blip r:embed="rId3"/>
          <a:stretch>
            <a:fillRect/>
          </a:stretch>
        </p:blipFill>
        <p:spPr>
          <a:xfrm>
            <a:off x="4103854" y="948681"/>
            <a:ext cx="4645827" cy="2887140"/>
          </a:xfrm>
          <a:prstGeom prst="rect">
            <a:avLst/>
          </a:prstGeom>
        </p:spPr>
      </p:pic>
      <p:sp>
        <p:nvSpPr>
          <p:cNvPr id="7" name="CasellaDiTesto 6">
            <a:extLst>
              <a:ext uri="{FF2B5EF4-FFF2-40B4-BE49-F238E27FC236}">
                <a16:creationId xmlns:a16="http://schemas.microsoft.com/office/drawing/2014/main" id="{29BE4744-14B6-4A40-9F58-8E21BB2CBC6C}"/>
              </a:ext>
            </a:extLst>
          </p:cNvPr>
          <p:cNvSpPr txBox="1"/>
          <p:nvPr/>
        </p:nvSpPr>
        <p:spPr>
          <a:xfrm>
            <a:off x="394319" y="3476711"/>
            <a:ext cx="4572000"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54451"/>
                </a:solidFill>
                <a:effectLst/>
                <a:uLnTx/>
                <a:uFillTx/>
                <a:latin typeface="Helvetica" pitchFamily="2" charset="0"/>
                <a:ea typeface="+mn-ea"/>
                <a:cs typeface="+mn-cs"/>
              </a:rPr>
              <a:t>MAIN STEPS: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54451"/>
              </a:solidFill>
              <a:effectLst/>
              <a:uLnTx/>
              <a:uFillTx/>
              <a:latin typeface="Helvetica" pitchFamily="2"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54451"/>
                </a:solidFill>
                <a:effectLst/>
                <a:uLnTx/>
                <a:uFillTx/>
                <a:latin typeface="Helvetica" pitchFamily="2" charset="0"/>
                <a:ea typeface="+mn-ea"/>
                <a:cs typeface="+mn-cs"/>
              </a:rPr>
              <a:t>Definition of the </a:t>
            </a:r>
            <a:r>
              <a:rPr kumimoji="0" lang="en-US" sz="1600" b="1" i="0" u="none" strike="noStrike" kern="1200" cap="none" spc="0" normalizeH="0" baseline="0" noProof="0" dirty="0">
                <a:ln>
                  <a:noFill/>
                </a:ln>
                <a:solidFill>
                  <a:srgbClr val="354451"/>
                </a:solidFill>
                <a:effectLst/>
                <a:uLnTx/>
                <a:uFillTx/>
                <a:latin typeface="Helvetica" pitchFamily="2" charset="0"/>
                <a:ea typeface="+mn-ea"/>
                <a:cs typeface="+mn-cs"/>
              </a:rPr>
              <a:t>Region of Interest</a:t>
            </a:r>
            <a:r>
              <a:rPr kumimoji="0" lang="en-US" sz="1600" b="0" i="0" u="none" strike="noStrike" kern="1200" cap="none" spc="0" normalizeH="0" baseline="0" noProof="0" dirty="0">
                <a:ln>
                  <a:noFill/>
                </a:ln>
                <a:solidFill>
                  <a:srgbClr val="354451"/>
                </a:solidFill>
                <a:effectLst/>
                <a:uLnTx/>
                <a:uFillTx/>
                <a:latin typeface="Helvetica" pitchFamily="2" charset="0"/>
                <a:ea typeface="+mn-ea"/>
                <a:cs typeface="+mn-cs"/>
              </a:rPr>
              <a:t> (ROI);</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54451"/>
                </a:solidFill>
                <a:effectLst/>
                <a:uLnTx/>
                <a:uFillTx/>
                <a:latin typeface="Helvetica" pitchFamily="2" charset="0"/>
                <a:ea typeface="+mn-ea"/>
                <a:cs typeface="+mn-cs"/>
              </a:rPr>
              <a:t>People localization.</a:t>
            </a:r>
          </a:p>
        </p:txBody>
      </p:sp>
      <p:sp>
        <p:nvSpPr>
          <p:cNvPr id="2" name="CasellaDiTesto 1">
            <a:extLst>
              <a:ext uri="{FF2B5EF4-FFF2-40B4-BE49-F238E27FC236}">
                <a16:creationId xmlns:a16="http://schemas.microsoft.com/office/drawing/2014/main" id="{544B721B-339A-4789-9693-6947AD506791}"/>
              </a:ext>
            </a:extLst>
          </p:cNvPr>
          <p:cNvSpPr txBox="1"/>
          <p:nvPr/>
        </p:nvSpPr>
        <p:spPr>
          <a:xfrm>
            <a:off x="8735439" y="4804946"/>
            <a:ext cx="408561" cy="338554"/>
          </a:xfrm>
          <a:prstGeom prst="rect">
            <a:avLst/>
          </a:prstGeom>
          <a:noFill/>
        </p:spPr>
        <p:txBody>
          <a:bodyPr wrap="square" rtlCol="0">
            <a:spAutoFit/>
          </a:bodyPr>
          <a:lstStyle/>
          <a:p>
            <a:r>
              <a:rPr lang="it-IT" sz="1600" dirty="0">
                <a:solidFill>
                  <a:srgbClr val="8BA0B3"/>
                </a:solidFill>
                <a:latin typeface="Helvetica" pitchFamily="2" charset="0"/>
              </a:rPr>
              <a:t>2</a:t>
            </a:r>
            <a:endParaRPr lang="it-IT" sz="1100" dirty="0">
              <a:solidFill>
                <a:srgbClr val="8BA0B3"/>
              </a:solidFill>
              <a:latin typeface="Helvetica" pitchFamily="2" charset="0"/>
            </a:endParaRPr>
          </a:p>
        </p:txBody>
      </p:sp>
    </p:spTree>
    <p:extLst>
      <p:ext uri="{BB962C8B-B14F-4D97-AF65-F5344CB8AC3E}">
        <p14:creationId xmlns:p14="http://schemas.microsoft.com/office/powerpoint/2010/main" val="3250847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8">
            <a:extLst>
              <a:ext uri="{FF2B5EF4-FFF2-40B4-BE49-F238E27FC236}">
                <a16:creationId xmlns:a16="http://schemas.microsoft.com/office/drawing/2014/main" id="{D9FB0127-5352-FF43-A14B-001069C1DEC7}"/>
              </a:ext>
            </a:extLst>
          </p:cNvPr>
          <p:cNvSpPr/>
          <p:nvPr/>
        </p:nvSpPr>
        <p:spPr>
          <a:xfrm>
            <a:off x="350850" y="449163"/>
            <a:ext cx="7311822" cy="307777"/>
          </a:xfrm>
          <a:prstGeom prst="rect">
            <a:avLst/>
          </a:prstGeom>
          <a:ln w="12700">
            <a:miter lim="400000"/>
          </a:ln>
        </p:spPr>
        <p:txBody>
          <a:bodyPr wrap="square" lIns="0" tIns="0" rIns="0" bIns="0" anchor="ctr">
            <a:spAutoFit/>
          </a:bodyPr>
          <a:lstStyle/>
          <a:p>
            <a:pPr>
              <a:defRPr sz="1800"/>
            </a:pPr>
            <a:r>
              <a:rPr lang="en-GB" sz="2000" b="1" dirty="0">
                <a:solidFill>
                  <a:srgbClr val="445B68"/>
                </a:solidFill>
                <a:latin typeface="Helvetica" pitchFamily="2" charset="0"/>
                <a:sym typeface="Myriad Pro"/>
              </a:rPr>
              <a:t>STATE OF ART – Person Detection</a:t>
            </a:r>
          </a:p>
        </p:txBody>
      </p:sp>
      <p:pic>
        <p:nvPicPr>
          <p:cNvPr id="3" name="Immagine 2">
            <a:extLst>
              <a:ext uri="{FF2B5EF4-FFF2-40B4-BE49-F238E27FC236}">
                <a16:creationId xmlns:a16="http://schemas.microsoft.com/office/drawing/2014/main" id="{69B19898-C821-4AF2-A8D1-DECF8AD004EE}"/>
              </a:ext>
            </a:extLst>
          </p:cNvPr>
          <p:cNvPicPr>
            <a:picLocks noChangeAspect="1"/>
          </p:cNvPicPr>
          <p:nvPr/>
        </p:nvPicPr>
        <p:blipFill>
          <a:blip r:embed="rId3"/>
          <a:stretch>
            <a:fillRect/>
          </a:stretch>
        </p:blipFill>
        <p:spPr>
          <a:xfrm>
            <a:off x="679366" y="756940"/>
            <a:ext cx="7785267" cy="3834716"/>
          </a:xfrm>
          <a:prstGeom prst="rect">
            <a:avLst/>
          </a:prstGeom>
        </p:spPr>
      </p:pic>
      <p:sp>
        <p:nvSpPr>
          <p:cNvPr id="2" name="CasellaDiTesto 1">
            <a:extLst>
              <a:ext uri="{FF2B5EF4-FFF2-40B4-BE49-F238E27FC236}">
                <a16:creationId xmlns:a16="http://schemas.microsoft.com/office/drawing/2014/main" id="{7C087F2C-1A37-4ABA-BDC0-B1D8189F1664}"/>
              </a:ext>
            </a:extLst>
          </p:cNvPr>
          <p:cNvSpPr txBox="1"/>
          <p:nvPr/>
        </p:nvSpPr>
        <p:spPr>
          <a:xfrm>
            <a:off x="8735439" y="4804946"/>
            <a:ext cx="408561" cy="338554"/>
          </a:xfrm>
          <a:prstGeom prst="rect">
            <a:avLst/>
          </a:prstGeom>
          <a:noFill/>
        </p:spPr>
        <p:txBody>
          <a:bodyPr wrap="square" rtlCol="0">
            <a:spAutoFit/>
          </a:bodyPr>
          <a:lstStyle/>
          <a:p>
            <a:r>
              <a:rPr lang="it-IT" sz="1600" dirty="0">
                <a:solidFill>
                  <a:srgbClr val="8BA0B3"/>
                </a:solidFill>
                <a:latin typeface="Helvetica" pitchFamily="2" charset="0"/>
              </a:rPr>
              <a:t>3</a:t>
            </a:r>
            <a:endParaRPr lang="it-IT" sz="1100" dirty="0">
              <a:solidFill>
                <a:srgbClr val="8BA0B3"/>
              </a:solidFill>
              <a:latin typeface="Helvetica" pitchFamily="2" charset="0"/>
            </a:endParaRPr>
          </a:p>
        </p:txBody>
      </p:sp>
    </p:spTree>
    <p:extLst>
      <p:ext uri="{BB962C8B-B14F-4D97-AF65-F5344CB8AC3E}">
        <p14:creationId xmlns:p14="http://schemas.microsoft.com/office/powerpoint/2010/main" val="3804172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8">
            <a:extLst>
              <a:ext uri="{FF2B5EF4-FFF2-40B4-BE49-F238E27FC236}">
                <a16:creationId xmlns:a16="http://schemas.microsoft.com/office/drawing/2014/main" id="{D9FB0127-5352-FF43-A14B-001069C1DEC7}"/>
              </a:ext>
            </a:extLst>
          </p:cNvPr>
          <p:cNvSpPr/>
          <p:nvPr/>
        </p:nvSpPr>
        <p:spPr>
          <a:xfrm>
            <a:off x="350850" y="449163"/>
            <a:ext cx="7311822" cy="307777"/>
          </a:xfrm>
          <a:prstGeom prst="rect">
            <a:avLst/>
          </a:prstGeom>
          <a:ln w="12700">
            <a:miter lim="400000"/>
          </a:ln>
        </p:spPr>
        <p:txBody>
          <a:bodyPr wrap="square" lIns="0" tIns="0" rIns="0" bIns="0" anchor="ctr">
            <a:spAutoFit/>
          </a:bodyPr>
          <a:lstStyle/>
          <a:p>
            <a:pPr>
              <a:defRPr sz="1800"/>
            </a:pPr>
            <a:r>
              <a:rPr lang="en-GB" sz="2000" b="1" dirty="0">
                <a:solidFill>
                  <a:srgbClr val="445B68"/>
                </a:solidFill>
                <a:latin typeface="Helvetica" pitchFamily="2" charset="0"/>
                <a:sym typeface="Myriad Pro"/>
              </a:rPr>
              <a:t>STATE OF ART – Person Detection</a:t>
            </a:r>
          </a:p>
        </p:txBody>
      </p:sp>
      <p:pic>
        <p:nvPicPr>
          <p:cNvPr id="3" name="Immagine 2">
            <a:extLst>
              <a:ext uri="{FF2B5EF4-FFF2-40B4-BE49-F238E27FC236}">
                <a16:creationId xmlns:a16="http://schemas.microsoft.com/office/drawing/2014/main" id="{69B19898-C821-4AF2-A8D1-DECF8AD004EE}"/>
              </a:ext>
            </a:extLst>
          </p:cNvPr>
          <p:cNvPicPr>
            <a:picLocks noChangeAspect="1"/>
          </p:cNvPicPr>
          <p:nvPr/>
        </p:nvPicPr>
        <p:blipFill>
          <a:blip r:embed="rId3"/>
          <a:stretch>
            <a:fillRect/>
          </a:stretch>
        </p:blipFill>
        <p:spPr>
          <a:xfrm>
            <a:off x="679366" y="756940"/>
            <a:ext cx="7785267" cy="3834716"/>
          </a:xfrm>
          <a:prstGeom prst="rect">
            <a:avLst/>
          </a:prstGeom>
        </p:spPr>
      </p:pic>
      <p:sp>
        <p:nvSpPr>
          <p:cNvPr id="2" name="Rettangolo con angoli arrotondati 1">
            <a:extLst>
              <a:ext uri="{FF2B5EF4-FFF2-40B4-BE49-F238E27FC236}">
                <a16:creationId xmlns:a16="http://schemas.microsoft.com/office/drawing/2014/main" id="{73E99D1B-385E-4543-B18A-B65BD062DF72}"/>
              </a:ext>
            </a:extLst>
          </p:cNvPr>
          <p:cNvSpPr/>
          <p:nvPr/>
        </p:nvSpPr>
        <p:spPr>
          <a:xfrm>
            <a:off x="796705" y="1738265"/>
            <a:ext cx="1258432" cy="2109458"/>
          </a:xfrm>
          <a:prstGeom prst="roundRect">
            <a:avLst/>
          </a:prstGeom>
          <a:solidFill>
            <a:srgbClr val="FF0000">
              <a:alpha val="9000"/>
            </a:srgbClr>
          </a:solidFill>
          <a:ln w="9525" cap="flat" cmpd="sng" algn="ctr">
            <a:solidFill>
              <a:srgbClr val="FF0000">
                <a:alpha val="50000"/>
              </a:srgb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it-IT"/>
          </a:p>
        </p:txBody>
      </p:sp>
      <p:sp>
        <p:nvSpPr>
          <p:cNvPr id="4" name="CasellaDiTesto 3">
            <a:extLst>
              <a:ext uri="{FF2B5EF4-FFF2-40B4-BE49-F238E27FC236}">
                <a16:creationId xmlns:a16="http://schemas.microsoft.com/office/drawing/2014/main" id="{D31C0F41-1305-486E-9AD0-A7B44E552F93}"/>
              </a:ext>
            </a:extLst>
          </p:cNvPr>
          <p:cNvSpPr txBox="1"/>
          <p:nvPr/>
        </p:nvSpPr>
        <p:spPr>
          <a:xfrm>
            <a:off x="8735439" y="4804946"/>
            <a:ext cx="408561" cy="338554"/>
          </a:xfrm>
          <a:prstGeom prst="rect">
            <a:avLst/>
          </a:prstGeom>
          <a:noFill/>
        </p:spPr>
        <p:txBody>
          <a:bodyPr wrap="square" rtlCol="0">
            <a:spAutoFit/>
          </a:bodyPr>
          <a:lstStyle/>
          <a:p>
            <a:r>
              <a:rPr lang="it-IT" sz="1600" dirty="0">
                <a:solidFill>
                  <a:srgbClr val="8BA0B3"/>
                </a:solidFill>
                <a:latin typeface="Helvetica" pitchFamily="2" charset="0"/>
              </a:rPr>
              <a:t>3</a:t>
            </a:r>
            <a:endParaRPr lang="it-IT" sz="1100" dirty="0">
              <a:solidFill>
                <a:srgbClr val="8BA0B3"/>
              </a:solidFill>
              <a:latin typeface="Helvetica" pitchFamily="2" charset="0"/>
            </a:endParaRPr>
          </a:p>
        </p:txBody>
      </p:sp>
    </p:spTree>
    <p:extLst>
      <p:ext uri="{BB962C8B-B14F-4D97-AF65-F5344CB8AC3E}">
        <p14:creationId xmlns:p14="http://schemas.microsoft.com/office/powerpoint/2010/main" val="1975378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8">
            <a:extLst>
              <a:ext uri="{FF2B5EF4-FFF2-40B4-BE49-F238E27FC236}">
                <a16:creationId xmlns:a16="http://schemas.microsoft.com/office/drawing/2014/main" id="{D9FB0127-5352-FF43-A14B-001069C1DEC7}"/>
              </a:ext>
            </a:extLst>
          </p:cNvPr>
          <p:cNvSpPr/>
          <p:nvPr/>
        </p:nvSpPr>
        <p:spPr>
          <a:xfrm>
            <a:off x="350850" y="449163"/>
            <a:ext cx="7311822" cy="307777"/>
          </a:xfrm>
          <a:prstGeom prst="rect">
            <a:avLst/>
          </a:prstGeom>
          <a:ln w="12700">
            <a:miter lim="400000"/>
          </a:ln>
        </p:spPr>
        <p:txBody>
          <a:bodyPr wrap="square" lIns="0" tIns="0" rIns="0" bIns="0" anchor="ctr">
            <a:spAutoFit/>
          </a:bodyPr>
          <a:lstStyle/>
          <a:p>
            <a:pPr>
              <a:defRPr sz="1800"/>
            </a:pPr>
            <a:r>
              <a:rPr lang="en-GB" sz="2000" b="1" dirty="0">
                <a:solidFill>
                  <a:srgbClr val="445B68"/>
                </a:solidFill>
                <a:latin typeface="Helvetica" pitchFamily="2" charset="0"/>
                <a:sym typeface="Myriad Pro"/>
              </a:rPr>
              <a:t>STATE OF ART – Person Detection</a:t>
            </a:r>
          </a:p>
        </p:txBody>
      </p:sp>
      <p:pic>
        <p:nvPicPr>
          <p:cNvPr id="3" name="Immagine 2">
            <a:extLst>
              <a:ext uri="{FF2B5EF4-FFF2-40B4-BE49-F238E27FC236}">
                <a16:creationId xmlns:a16="http://schemas.microsoft.com/office/drawing/2014/main" id="{69B19898-C821-4AF2-A8D1-DECF8AD004EE}"/>
              </a:ext>
            </a:extLst>
          </p:cNvPr>
          <p:cNvPicPr>
            <a:picLocks noChangeAspect="1"/>
          </p:cNvPicPr>
          <p:nvPr/>
        </p:nvPicPr>
        <p:blipFill>
          <a:blip r:embed="rId3"/>
          <a:stretch>
            <a:fillRect/>
          </a:stretch>
        </p:blipFill>
        <p:spPr>
          <a:xfrm>
            <a:off x="679366" y="756940"/>
            <a:ext cx="7785267" cy="3834716"/>
          </a:xfrm>
          <a:prstGeom prst="rect">
            <a:avLst/>
          </a:prstGeom>
        </p:spPr>
      </p:pic>
      <p:sp>
        <p:nvSpPr>
          <p:cNvPr id="2" name="Rettangolo con angoli arrotondati 1">
            <a:extLst>
              <a:ext uri="{FF2B5EF4-FFF2-40B4-BE49-F238E27FC236}">
                <a16:creationId xmlns:a16="http://schemas.microsoft.com/office/drawing/2014/main" id="{73E99D1B-385E-4543-B18A-B65BD062DF72}"/>
              </a:ext>
            </a:extLst>
          </p:cNvPr>
          <p:cNvSpPr/>
          <p:nvPr/>
        </p:nvSpPr>
        <p:spPr>
          <a:xfrm>
            <a:off x="2082297" y="1765425"/>
            <a:ext cx="1050202" cy="2344848"/>
          </a:xfrm>
          <a:prstGeom prst="roundRect">
            <a:avLst/>
          </a:prstGeom>
          <a:solidFill>
            <a:srgbClr val="FF0000">
              <a:alpha val="9000"/>
            </a:srgbClr>
          </a:solidFill>
          <a:ln w="9525" cap="flat" cmpd="sng" algn="ctr">
            <a:solidFill>
              <a:srgbClr val="FF0000">
                <a:alpha val="50000"/>
              </a:srgb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it-IT"/>
          </a:p>
        </p:txBody>
      </p:sp>
      <p:sp>
        <p:nvSpPr>
          <p:cNvPr id="4" name="CasellaDiTesto 3">
            <a:extLst>
              <a:ext uri="{FF2B5EF4-FFF2-40B4-BE49-F238E27FC236}">
                <a16:creationId xmlns:a16="http://schemas.microsoft.com/office/drawing/2014/main" id="{1928DB34-2DEF-4A99-922D-893BC0B25F46}"/>
              </a:ext>
            </a:extLst>
          </p:cNvPr>
          <p:cNvSpPr txBox="1"/>
          <p:nvPr/>
        </p:nvSpPr>
        <p:spPr>
          <a:xfrm>
            <a:off x="8735439" y="4804946"/>
            <a:ext cx="408561" cy="338554"/>
          </a:xfrm>
          <a:prstGeom prst="rect">
            <a:avLst/>
          </a:prstGeom>
          <a:noFill/>
        </p:spPr>
        <p:txBody>
          <a:bodyPr wrap="square" rtlCol="0">
            <a:spAutoFit/>
          </a:bodyPr>
          <a:lstStyle/>
          <a:p>
            <a:r>
              <a:rPr lang="it-IT" sz="1600" dirty="0">
                <a:solidFill>
                  <a:srgbClr val="8BA0B3"/>
                </a:solidFill>
                <a:latin typeface="Helvetica" pitchFamily="2" charset="0"/>
              </a:rPr>
              <a:t>3</a:t>
            </a:r>
            <a:endParaRPr lang="it-IT" sz="1100" dirty="0">
              <a:solidFill>
                <a:srgbClr val="8BA0B3"/>
              </a:solidFill>
              <a:latin typeface="Helvetica" pitchFamily="2" charset="0"/>
            </a:endParaRPr>
          </a:p>
        </p:txBody>
      </p:sp>
    </p:spTree>
    <p:extLst>
      <p:ext uri="{BB962C8B-B14F-4D97-AF65-F5344CB8AC3E}">
        <p14:creationId xmlns:p14="http://schemas.microsoft.com/office/powerpoint/2010/main" val="720846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8">
            <a:extLst>
              <a:ext uri="{FF2B5EF4-FFF2-40B4-BE49-F238E27FC236}">
                <a16:creationId xmlns:a16="http://schemas.microsoft.com/office/drawing/2014/main" id="{D9FB0127-5352-FF43-A14B-001069C1DEC7}"/>
              </a:ext>
            </a:extLst>
          </p:cNvPr>
          <p:cNvSpPr/>
          <p:nvPr/>
        </p:nvSpPr>
        <p:spPr>
          <a:xfrm>
            <a:off x="350850" y="449163"/>
            <a:ext cx="7311822" cy="307777"/>
          </a:xfrm>
          <a:prstGeom prst="rect">
            <a:avLst/>
          </a:prstGeom>
          <a:ln w="12700">
            <a:miter lim="400000"/>
          </a:ln>
        </p:spPr>
        <p:txBody>
          <a:bodyPr wrap="square" lIns="0" tIns="0" rIns="0" bIns="0" anchor="ctr">
            <a:spAutoFit/>
          </a:bodyPr>
          <a:lstStyle/>
          <a:p>
            <a:pPr>
              <a:defRPr sz="1800"/>
            </a:pPr>
            <a:r>
              <a:rPr lang="en-GB" sz="2000" b="1" dirty="0">
                <a:solidFill>
                  <a:srgbClr val="445B68"/>
                </a:solidFill>
                <a:latin typeface="Helvetica" pitchFamily="2" charset="0"/>
                <a:sym typeface="Myriad Pro"/>
              </a:rPr>
              <a:t>STATE OF ART – Person Detection</a:t>
            </a:r>
          </a:p>
        </p:txBody>
      </p:sp>
      <p:sp>
        <p:nvSpPr>
          <p:cNvPr id="6" name="Google Shape;380;p30">
            <a:extLst>
              <a:ext uri="{FF2B5EF4-FFF2-40B4-BE49-F238E27FC236}">
                <a16:creationId xmlns:a16="http://schemas.microsoft.com/office/drawing/2014/main" id="{5620D8AA-E25A-8C4D-B5E0-BE790FBF48F8}"/>
              </a:ext>
            </a:extLst>
          </p:cNvPr>
          <p:cNvSpPr/>
          <p:nvPr/>
        </p:nvSpPr>
        <p:spPr>
          <a:xfrm>
            <a:off x="578185" y="1024455"/>
            <a:ext cx="3516923" cy="3669882"/>
          </a:xfrm>
          <a:prstGeom prst="rect">
            <a:avLst/>
          </a:prstGeom>
          <a:noFill/>
          <a:ln>
            <a:noFill/>
          </a:ln>
        </p:spPr>
        <p:txBody>
          <a:bodyPr spcFirstLastPara="1" wrap="square" lIns="90000" tIns="45000" rIns="90000" bIns="45000" anchor="t" anchorCtr="0">
            <a:noAutofit/>
          </a:bodyPr>
          <a:lstStyle/>
          <a:p>
            <a:pPr lvl="0" algn="just">
              <a:spcBef>
                <a:spcPts val="1200"/>
              </a:spcBef>
            </a:pPr>
            <a:r>
              <a:rPr lang="en-US" sz="1600" dirty="0">
                <a:solidFill>
                  <a:srgbClr val="354451"/>
                </a:solidFill>
                <a:latin typeface="Helvetica" pitchFamily="2" charset="0"/>
                <a:sym typeface="Arial"/>
              </a:rPr>
              <a:t>In </a:t>
            </a:r>
            <a:r>
              <a:rPr lang="en-US" sz="1600" b="1" dirty="0">
                <a:solidFill>
                  <a:srgbClr val="354451"/>
                </a:solidFill>
                <a:latin typeface="Helvetica" pitchFamily="2" charset="0"/>
                <a:sym typeface="Arial"/>
              </a:rPr>
              <a:t>Blob based Techniques </a:t>
            </a:r>
            <a:r>
              <a:rPr lang="en-US" sz="1600" dirty="0">
                <a:solidFill>
                  <a:srgbClr val="354451"/>
                </a:solidFill>
                <a:latin typeface="Helvetica" pitchFamily="2" charset="0"/>
                <a:sym typeface="Arial"/>
              </a:rPr>
              <a:t>a foreground image is obtained from </a:t>
            </a:r>
            <a:r>
              <a:rPr lang="en-US" sz="1600" i="1" dirty="0">
                <a:solidFill>
                  <a:srgbClr val="354451"/>
                </a:solidFill>
                <a:latin typeface="Helvetica" pitchFamily="2" charset="0"/>
                <a:sym typeface="Arial"/>
              </a:rPr>
              <a:t>background subtraction</a:t>
            </a:r>
            <a:r>
              <a:rPr lang="en-US" sz="1600" dirty="0">
                <a:solidFill>
                  <a:srgbClr val="354451"/>
                </a:solidFill>
                <a:latin typeface="Helvetica" pitchFamily="2" charset="0"/>
                <a:sym typeface="Arial"/>
              </a:rPr>
              <a:t>. Different </a:t>
            </a:r>
            <a:r>
              <a:rPr lang="en-US" sz="1600" i="1" dirty="0">
                <a:solidFill>
                  <a:srgbClr val="354451"/>
                </a:solidFill>
                <a:latin typeface="Helvetica" pitchFamily="2" charset="0"/>
                <a:sym typeface="Arial"/>
              </a:rPr>
              <a:t>pre-processing techniques </a:t>
            </a:r>
            <a:r>
              <a:rPr lang="en-US" sz="1600" dirty="0">
                <a:solidFill>
                  <a:srgbClr val="354451"/>
                </a:solidFill>
                <a:latin typeface="Helvetica" pitchFamily="2" charset="0"/>
                <a:sym typeface="Arial"/>
              </a:rPr>
              <a:t>are also used to remove noise, shadow and illumination.</a:t>
            </a:r>
          </a:p>
          <a:p>
            <a:pPr lvl="0" algn="just">
              <a:spcBef>
                <a:spcPts val="1200"/>
              </a:spcBef>
            </a:pPr>
            <a:r>
              <a:rPr lang="en-US" sz="1600" dirty="0">
                <a:solidFill>
                  <a:srgbClr val="354451"/>
                </a:solidFill>
                <a:latin typeface="Helvetica" pitchFamily="2" charset="0"/>
                <a:sym typeface="Arial"/>
              </a:rPr>
              <a:t>A </a:t>
            </a:r>
            <a:r>
              <a:rPr lang="en-US" sz="1600" i="1" dirty="0">
                <a:solidFill>
                  <a:srgbClr val="354451"/>
                </a:solidFill>
                <a:latin typeface="Helvetica" pitchFamily="2" charset="0"/>
                <a:sym typeface="Arial"/>
              </a:rPr>
              <a:t>threshold</a:t>
            </a:r>
            <a:r>
              <a:rPr lang="en-US" sz="1600" dirty="0">
                <a:solidFill>
                  <a:srgbClr val="354451"/>
                </a:solidFill>
                <a:latin typeface="Helvetica" pitchFamily="2" charset="0"/>
                <a:sym typeface="Arial"/>
              </a:rPr>
              <a:t> is set to get the desired foreground image. From the foreground image the blob is extracted which is further classified into categories. The classification is based on the shape, color, motion or other feature of the blob.</a:t>
            </a:r>
          </a:p>
        </p:txBody>
      </p:sp>
      <p:pic>
        <p:nvPicPr>
          <p:cNvPr id="3" name="Immagine 2">
            <a:extLst>
              <a:ext uri="{FF2B5EF4-FFF2-40B4-BE49-F238E27FC236}">
                <a16:creationId xmlns:a16="http://schemas.microsoft.com/office/drawing/2014/main" id="{110F71E9-4C6F-48E0-9335-E5FADC4020E4}"/>
              </a:ext>
            </a:extLst>
          </p:cNvPr>
          <p:cNvPicPr>
            <a:picLocks noChangeAspect="1"/>
          </p:cNvPicPr>
          <p:nvPr/>
        </p:nvPicPr>
        <p:blipFill>
          <a:blip r:embed="rId3"/>
          <a:stretch>
            <a:fillRect/>
          </a:stretch>
        </p:blipFill>
        <p:spPr>
          <a:xfrm>
            <a:off x="4572000" y="756940"/>
            <a:ext cx="3516923" cy="3939558"/>
          </a:xfrm>
          <a:prstGeom prst="rect">
            <a:avLst/>
          </a:prstGeom>
        </p:spPr>
      </p:pic>
      <p:sp>
        <p:nvSpPr>
          <p:cNvPr id="2" name="CasellaDiTesto 1">
            <a:extLst>
              <a:ext uri="{FF2B5EF4-FFF2-40B4-BE49-F238E27FC236}">
                <a16:creationId xmlns:a16="http://schemas.microsoft.com/office/drawing/2014/main" id="{DE71A07A-B7F0-4333-80FA-2D6D61E8F802}"/>
              </a:ext>
            </a:extLst>
          </p:cNvPr>
          <p:cNvSpPr txBox="1"/>
          <p:nvPr/>
        </p:nvSpPr>
        <p:spPr>
          <a:xfrm>
            <a:off x="8735439" y="4804946"/>
            <a:ext cx="408561" cy="338554"/>
          </a:xfrm>
          <a:prstGeom prst="rect">
            <a:avLst/>
          </a:prstGeom>
          <a:noFill/>
        </p:spPr>
        <p:txBody>
          <a:bodyPr wrap="square" rtlCol="0">
            <a:spAutoFit/>
          </a:bodyPr>
          <a:lstStyle/>
          <a:p>
            <a:r>
              <a:rPr lang="it-IT" sz="1600" dirty="0">
                <a:solidFill>
                  <a:srgbClr val="8BA0B3"/>
                </a:solidFill>
                <a:latin typeface="Helvetica" pitchFamily="2" charset="0"/>
              </a:rPr>
              <a:t>4</a:t>
            </a:r>
            <a:endParaRPr lang="it-IT" sz="1100" dirty="0">
              <a:solidFill>
                <a:srgbClr val="8BA0B3"/>
              </a:solidFill>
              <a:latin typeface="Helvetica" pitchFamily="2" charset="0"/>
            </a:endParaRPr>
          </a:p>
        </p:txBody>
      </p:sp>
    </p:spTree>
    <p:extLst>
      <p:ext uri="{BB962C8B-B14F-4D97-AF65-F5344CB8AC3E}">
        <p14:creationId xmlns:p14="http://schemas.microsoft.com/office/powerpoint/2010/main" val="394941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8">
            <a:extLst>
              <a:ext uri="{FF2B5EF4-FFF2-40B4-BE49-F238E27FC236}">
                <a16:creationId xmlns:a16="http://schemas.microsoft.com/office/drawing/2014/main" id="{D9FB0127-5352-FF43-A14B-001069C1DEC7}"/>
              </a:ext>
            </a:extLst>
          </p:cNvPr>
          <p:cNvSpPr/>
          <p:nvPr/>
        </p:nvSpPr>
        <p:spPr>
          <a:xfrm>
            <a:off x="350850" y="449163"/>
            <a:ext cx="7311822" cy="307777"/>
          </a:xfrm>
          <a:prstGeom prst="rect">
            <a:avLst/>
          </a:prstGeom>
          <a:ln w="12700">
            <a:miter lim="400000"/>
          </a:ln>
        </p:spPr>
        <p:txBody>
          <a:bodyPr wrap="square" lIns="0" tIns="0" rIns="0" bIns="0" anchor="ctr">
            <a:spAutoFit/>
          </a:bodyPr>
          <a:lstStyle/>
          <a:p>
            <a:pPr>
              <a:defRPr sz="1800"/>
            </a:pPr>
            <a:r>
              <a:rPr lang="en-GB" sz="2000" b="1" dirty="0">
                <a:solidFill>
                  <a:srgbClr val="445B68"/>
                </a:solidFill>
                <a:latin typeface="Helvetica" pitchFamily="2" charset="0"/>
                <a:sym typeface="Myriad Pro"/>
              </a:rPr>
              <a:t>STATE OF ART – Person Detection</a:t>
            </a:r>
          </a:p>
        </p:txBody>
      </p:sp>
      <p:sp>
        <p:nvSpPr>
          <p:cNvPr id="6" name="Google Shape;380;p30">
            <a:extLst>
              <a:ext uri="{FF2B5EF4-FFF2-40B4-BE49-F238E27FC236}">
                <a16:creationId xmlns:a16="http://schemas.microsoft.com/office/drawing/2014/main" id="{5620D8AA-E25A-8C4D-B5E0-BE790FBF48F8}"/>
              </a:ext>
            </a:extLst>
          </p:cNvPr>
          <p:cNvSpPr/>
          <p:nvPr/>
        </p:nvSpPr>
        <p:spPr>
          <a:xfrm>
            <a:off x="578185" y="1024455"/>
            <a:ext cx="3516923" cy="3669882"/>
          </a:xfrm>
          <a:prstGeom prst="rect">
            <a:avLst/>
          </a:prstGeom>
          <a:noFill/>
          <a:ln>
            <a:noFill/>
          </a:ln>
        </p:spPr>
        <p:txBody>
          <a:bodyPr spcFirstLastPara="1" wrap="square" lIns="90000" tIns="45000" rIns="90000" bIns="45000" anchor="t" anchorCtr="0">
            <a:noAutofit/>
          </a:bodyPr>
          <a:lstStyle/>
          <a:p>
            <a:pPr lvl="0" algn="just">
              <a:spcBef>
                <a:spcPts val="1200"/>
              </a:spcBef>
            </a:pPr>
            <a:r>
              <a:rPr lang="en-US" sz="1600" dirty="0">
                <a:solidFill>
                  <a:srgbClr val="354451"/>
                </a:solidFill>
                <a:latin typeface="Helvetica" pitchFamily="2" charset="0"/>
                <a:sym typeface="Arial"/>
              </a:rPr>
              <a:t>These </a:t>
            </a:r>
            <a:r>
              <a:rPr lang="en-US" sz="1600" b="1" dirty="0">
                <a:solidFill>
                  <a:srgbClr val="354451"/>
                </a:solidFill>
                <a:latin typeface="Helvetica" pitchFamily="2" charset="0"/>
                <a:sym typeface="Arial"/>
              </a:rPr>
              <a:t>Feature based Techniques </a:t>
            </a:r>
            <a:r>
              <a:rPr lang="en-US" sz="1600" dirty="0">
                <a:solidFill>
                  <a:srgbClr val="354451"/>
                </a:solidFill>
                <a:latin typeface="Helvetica" pitchFamily="2" charset="0"/>
                <a:sym typeface="Arial"/>
              </a:rPr>
              <a:t>operate on </a:t>
            </a:r>
            <a:r>
              <a:rPr lang="en-US" sz="1600" i="1" dirty="0">
                <a:solidFill>
                  <a:srgbClr val="354451"/>
                </a:solidFill>
                <a:latin typeface="Helvetica" pitchFamily="2" charset="0"/>
                <a:sym typeface="Arial"/>
              </a:rPr>
              <a:t>features extracted </a:t>
            </a:r>
            <a:r>
              <a:rPr lang="en-US" sz="1600" dirty="0">
                <a:solidFill>
                  <a:srgbClr val="354451"/>
                </a:solidFill>
                <a:latin typeface="Helvetica" pitchFamily="2" charset="0"/>
                <a:sym typeface="Arial"/>
              </a:rPr>
              <a:t>from overhead view videos and images. The extracted features are further used to </a:t>
            </a:r>
            <a:r>
              <a:rPr lang="en-US" sz="1600" i="1" dirty="0">
                <a:solidFill>
                  <a:srgbClr val="354451"/>
                </a:solidFill>
                <a:latin typeface="Helvetica" pitchFamily="2" charset="0"/>
                <a:sym typeface="Arial"/>
              </a:rPr>
              <a:t>classify</a:t>
            </a:r>
            <a:r>
              <a:rPr lang="en-US" sz="1600" dirty="0">
                <a:solidFill>
                  <a:srgbClr val="354451"/>
                </a:solidFill>
                <a:latin typeface="Helvetica" pitchFamily="2" charset="0"/>
                <a:sym typeface="Arial"/>
              </a:rPr>
              <a:t> person and non-person images.</a:t>
            </a:r>
          </a:p>
          <a:p>
            <a:pPr lvl="0" algn="just">
              <a:spcBef>
                <a:spcPts val="1200"/>
              </a:spcBef>
            </a:pPr>
            <a:r>
              <a:rPr lang="en-US" sz="1600" dirty="0">
                <a:solidFill>
                  <a:srgbClr val="354451"/>
                </a:solidFill>
                <a:latin typeface="Helvetica" pitchFamily="2" charset="0"/>
                <a:sym typeface="Arial"/>
              </a:rPr>
              <a:t>The extracted features contain shape, color, texture, etc.… Including </a:t>
            </a:r>
            <a:r>
              <a:rPr lang="en-US" sz="1600" i="1" dirty="0">
                <a:solidFill>
                  <a:srgbClr val="354451"/>
                </a:solidFill>
                <a:latin typeface="Helvetica" pitchFamily="2" charset="0"/>
                <a:sym typeface="Arial"/>
              </a:rPr>
              <a:t>SIFT</a:t>
            </a:r>
            <a:r>
              <a:rPr lang="en-US" sz="1600" dirty="0">
                <a:solidFill>
                  <a:srgbClr val="354451"/>
                </a:solidFill>
                <a:latin typeface="Helvetica" pitchFamily="2" charset="0"/>
                <a:sym typeface="Arial"/>
              </a:rPr>
              <a:t> and </a:t>
            </a:r>
            <a:r>
              <a:rPr lang="en-US" sz="1600" i="1" dirty="0">
                <a:solidFill>
                  <a:srgbClr val="354451"/>
                </a:solidFill>
                <a:latin typeface="Helvetica" pitchFamily="2" charset="0"/>
                <a:sym typeface="Arial"/>
              </a:rPr>
              <a:t>HOG algorithms </a:t>
            </a:r>
            <a:r>
              <a:rPr lang="en-US" sz="1600" dirty="0">
                <a:solidFill>
                  <a:srgbClr val="354451"/>
                </a:solidFill>
                <a:latin typeface="Helvetica" pitchFamily="2" charset="0"/>
                <a:sym typeface="Arial"/>
              </a:rPr>
              <a:t>to detect person. The images are often divided into samples for training and testing.</a:t>
            </a:r>
          </a:p>
        </p:txBody>
      </p:sp>
      <p:pic>
        <p:nvPicPr>
          <p:cNvPr id="4" name="Immagine 3">
            <a:extLst>
              <a:ext uri="{FF2B5EF4-FFF2-40B4-BE49-F238E27FC236}">
                <a16:creationId xmlns:a16="http://schemas.microsoft.com/office/drawing/2014/main" id="{499B23C1-F75C-4DA0-BDCA-6E36DEFEE0F3}"/>
              </a:ext>
            </a:extLst>
          </p:cNvPr>
          <p:cNvPicPr>
            <a:picLocks noChangeAspect="1"/>
          </p:cNvPicPr>
          <p:nvPr/>
        </p:nvPicPr>
        <p:blipFill>
          <a:blip r:embed="rId3"/>
          <a:stretch>
            <a:fillRect/>
          </a:stretch>
        </p:blipFill>
        <p:spPr>
          <a:xfrm>
            <a:off x="5048894" y="736809"/>
            <a:ext cx="2942693" cy="3669882"/>
          </a:xfrm>
          <a:prstGeom prst="rect">
            <a:avLst/>
          </a:prstGeom>
        </p:spPr>
      </p:pic>
      <p:sp>
        <p:nvSpPr>
          <p:cNvPr id="2" name="CasellaDiTesto 1">
            <a:extLst>
              <a:ext uri="{FF2B5EF4-FFF2-40B4-BE49-F238E27FC236}">
                <a16:creationId xmlns:a16="http://schemas.microsoft.com/office/drawing/2014/main" id="{8E5965CC-1954-4B83-903B-B1A1BA7AE5C3}"/>
              </a:ext>
            </a:extLst>
          </p:cNvPr>
          <p:cNvSpPr txBox="1"/>
          <p:nvPr/>
        </p:nvSpPr>
        <p:spPr>
          <a:xfrm>
            <a:off x="8735439" y="4804946"/>
            <a:ext cx="408561" cy="338554"/>
          </a:xfrm>
          <a:prstGeom prst="rect">
            <a:avLst/>
          </a:prstGeom>
          <a:noFill/>
        </p:spPr>
        <p:txBody>
          <a:bodyPr wrap="square" rtlCol="0">
            <a:spAutoFit/>
          </a:bodyPr>
          <a:lstStyle/>
          <a:p>
            <a:r>
              <a:rPr lang="it-IT" sz="1600" dirty="0">
                <a:solidFill>
                  <a:srgbClr val="8BA0B3"/>
                </a:solidFill>
                <a:latin typeface="Helvetica" pitchFamily="2" charset="0"/>
              </a:rPr>
              <a:t>5</a:t>
            </a:r>
            <a:endParaRPr lang="it-IT" sz="1100" dirty="0">
              <a:solidFill>
                <a:srgbClr val="8BA0B3"/>
              </a:solidFill>
              <a:latin typeface="Helvetica" pitchFamily="2" charset="0"/>
            </a:endParaRPr>
          </a:p>
        </p:txBody>
      </p:sp>
    </p:spTree>
    <p:extLst>
      <p:ext uri="{BB962C8B-B14F-4D97-AF65-F5344CB8AC3E}">
        <p14:creationId xmlns:p14="http://schemas.microsoft.com/office/powerpoint/2010/main" val="3616114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48">
            <a:extLst>
              <a:ext uri="{FF2B5EF4-FFF2-40B4-BE49-F238E27FC236}">
                <a16:creationId xmlns:a16="http://schemas.microsoft.com/office/drawing/2014/main" id="{D9FB0127-5352-FF43-A14B-001069C1DEC7}"/>
              </a:ext>
            </a:extLst>
          </p:cNvPr>
          <p:cNvSpPr/>
          <p:nvPr/>
        </p:nvSpPr>
        <p:spPr>
          <a:xfrm>
            <a:off x="350850" y="449163"/>
            <a:ext cx="7311822" cy="307777"/>
          </a:xfrm>
          <a:prstGeom prst="rect">
            <a:avLst/>
          </a:prstGeom>
          <a:ln w="12700">
            <a:miter lim="400000"/>
          </a:ln>
        </p:spPr>
        <p:txBody>
          <a:bodyPr wrap="square" lIns="0" tIns="0" rIns="0" bIns="0" anchor="ctr">
            <a:spAutoFit/>
          </a:bodyPr>
          <a:lstStyle/>
          <a:p>
            <a:pPr>
              <a:defRPr sz="1800"/>
            </a:pPr>
            <a:r>
              <a:rPr lang="en-GB" sz="2000" b="1" dirty="0">
                <a:solidFill>
                  <a:srgbClr val="445B68"/>
                </a:solidFill>
                <a:latin typeface="Helvetica" pitchFamily="2" charset="0"/>
                <a:sym typeface="Myriad Pro"/>
              </a:rPr>
              <a:t>STATE OF ART – Feature based Techniques</a:t>
            </a:r>
          </a:p>
        </p:txBody>
      </p:sp>
      <p:sp>
        <p:nvSpPr>
          <p:cNvPr id="6" name="Google Shape;380;p30">
            <a:extLst>
              <a:ext uri="{FF2B5EF4-FFF2-40B4-BE49-F238E27FC236}">
                <a16:creationId xmlns:a16="http://schemas.microsoft.com/office/drawing/2014/main" id="{5620D8AA-E25A-8C4D-B5E0-BE790FBF48F8}"/>
              </a:ext>
            </a:extLst>
          </p:cNvPr>
          <p:cNvSpPr/>
          <p:nvPr/>
        </p:nvSpPr>
        <p:spPr>
          <a:xfrm>
            <a:off x="578185" y="1024455"/>
            <a:ext cx="3516923" cy="3669882"/>
          </a:xfrm>
          <a:prstGeom prst="rect">
            <a:avLst/>
          </a:prstGeom>
          <a:noFill/>
          <a:ln>
            <a:noFill/>
          </a:ln>
        </p:spPr>
        <p:txBody>
          <a:bodyPr spcFirstLastPara="1" wrap="square" lIns="90000" tIns="45000" rIns="90000" bIns="45000" anchor="t" anchorCtr="0">
            <a:noAutofit/>
          </a:bodyPr>
          <a:lstStyle/>
          <a:p>
            <a:pPr lvl="0" algn="just">
              <a:spcBef>
                <a:spcPts val="1200"/>
              </a:spcBef>
            </a:pPr>
            <a:r>
              <a:rPr lang="en-US" sz="1600" b="1" dirty="0">
                <a:solidFill>
                  <a:srgbClr val="354451"/>
                </a:solidFill>
                <a:latin typeface="Helvetica" pitchFamily="2" charset="0"/>
                <a:sym typeface="Arial"/>
              </a:rPr>
              <a:t>Two-stage Detectors </a:t>
            </a:r>
            <a:r>
              <a:rPr lang="en-US" sz="1600" dirty="0">
                <a:solidFill>
                  <a:srgbClr val="354451"/>
                </a:solidFill>
                <a:latin typeface="Helvetica" pitchFamily="2" charset="0"/>
                <a:sym typeface="Arial"/>
              </a:rPr>
              <a:t>(R-CNN, Faster R-CNN, etc..) use a </a:t>
            </a:r>
            <a:r>
              <a:rPr lang="en-US" sz="1600" i="1" dirty="0">
                <a:solidFill>
                  <a:srgbClr val="354451"/>
                </a:solidFill>
                <a:latin typeface="Helvetica" pitchFamily="2" charset="0"/>
                <a:sym typeface="Arial"/>
              </a:rPr>
              <a:t>Region Proposal Network</a:t>
            </a:r>
            <a:r>
              <a:rPr lang="en-US" sz="1600" dirty="0">
                <a:solidFill>
                  <a:srgbClr val="354451"/>
                </a:solidFill>
                <a:latin typeface="Helvetica" pitchFamily="2" charset="0"/>
                <a:sym typeface="Arial"/>
              </a:rPr>
              <a:t> to generate regions of interests and send the region proposals down the pipeline for object </a:t>
            </a:r>
            <a:r>
              <a:rPr lang="en-US" sz="1600" i="1" dirty="0">
                <a:solidFill>
                  <a:srgbClr val="354451"/>
                </a:solidFill>
                <a:latin typeface="Helvetica" pitchFamily="2" charset="0"/>
                <a:sym typeface="Arial"/>
              </a:rPr>
              <a:t>classification</a:t>
            </a:r>
            <a:r>
              <a:rPr lang="en-US" sz="1600" dirty="0">
                <a:solidFill>
                  <a:srgbClr val="354451"/>
                </a:solidFill>
                <a:latin typeface="Helvetica" pitchFamily="2" charset="0"/>
                <a:sym typeface="Arial"/>
              </a:rPr>
              <a:t> and bounding-box </a:t>
            </a:r>
            <a:r>
              <a:rPr lang="en-US" sz="1600" i="1" dirty="0">
                <a:solidFill>
                  <a:srgbClr val="354451"/>
                </a:solidFill>
                <a:latin typeface="Helvetica" pitchFamily="2" charset="0"/>
                <a:sym typeface="Arial"/>
              </a:rPr>
              <a:t>regression</a:t>
            </a:r>
            <a:r>
              <a:rPr lang="en-US" sz="1600" dirty="0">
                <a:solidFill>
                  <a:srgbClr val="354451"/>
                </a:solidFill>
                <a:latin typeface="Helvetica" pitchFamily="2" charset="0"/>
                <a:sym typeface="Arial"/>
              </a:rPr>
              <a:t>.</a:t>
            </a:r>
          </a:p>
          <a:p>
            <a:pPr lvl="0" algn="just">
              <a:spcBef>
                <a:spcPts val="1200"/>
              </a:spcBef>
            </a:pPr>
            <a:r>
              <a:rPr lang="en-US" sz="1600" b="1" dirty="0">
                <a:solidFill>
                  <a:srgbClr val="354451"/>
                </a:solidFill>
                <a:latin typeface="Helvetica" pitchFamily="2" charset="0"/>
                <a:sym typeface="Arial"/>
              </a:rPr>
              <a:t>One-stage Detectors </a:t>
            </a:r>
            <a:r>
              <a:rPr lang="en-US" sz="1600" dirty="0">
                <a:solidFill>
                  <a:srgbClr val="354451"/>
                </a:solidFill>
                <a:latin typeface="Helvetica" pitchFamily="2" charset="0"/>
                <a:sym typeface="Arial"/>
              </a:rPr>
              <a:t>(YOLO, SSD, etc..) treat object detection as a </a:t>
            </a:r>
            <a:r>
              <a:rPr lang="en-US" sz="1600" i="1" dirty="0">
                <a:solidFill>
                  <a:srgbClr val="354451"/>
                </a:solidFill>
                <a:latin typeface="Helvetica" pitchFamily="2" charset="0"/>
                <a:sym typeface="Arial"/>
              </a:rPr>
              <a:t>simple regression problem </a:t>
            </a:r>
            <a:r>
              <a:rPr lang="en-US" sz="1600" dirty="0">
                <a:solidFill>
                  <a:srgbClr val="354451"/>
                </a:solidFill>
                <a:latin typeface="Helvetica" pitchFamily="2" charset="0"/>
                <a:sym typeface="Arial"/>
              </a:rPr>
              <a:t>by taking an input image and learning the class probabilities and bounding box coordinates.</a:t>
            </a:r>
          </a:p>
        </p:txBody>
      </p:sp>
      <p:pic>
        <p:nvPicPr>
          <p:cNvPr id="3" name="Immagine 2">
            <a:extLst>
              <a:ext uri="{FF2B5EF4-FFF2-40B4-BE49-F238E27FC236}">
                <a16:creationId xmlns:a16="http://schemas.microsoft.com/office/drawing/2014/main" id="{4D669F83-8E12-4E15-9F7B-E88B1EDF95A9}"/>
              </a:ext>
            </a:extLst>
          </p:cNvPr>
          <p:cNvPicPr>
            <a:picLocks noChangeAspect="1"/>
          </p:cNvPicPr>
          <p:nvPr/>
        </p:nvPicPr>
        <p:blipFill>
          <a:blip r:embed="rId3"/>
          <a:stretch>
            <a:fillRect/>
          </a:stretch>
        </p:blipFill>
        <p:spPr>
          <a:xfrm>
            <a:off x="4290646" y="733961"/>
            <a:ext cx="4275169" cy="3675578"/>
          </a:xfrm>
          <a:prstGeom prst="rect">
            <a:avLst/>
          </a:prstGeom>
        </p:spPr>
      </p:pic>
      <p:sp>
        <p:nvSpPr>
          <p:cNvPr id="2" name="CasellaDiTesto 1">
            <a:extLst>
              <a:ext uri="{FF2B5EF4-FFF2-40B4-BE49-F238E27FC236}">
                <a16:creationId xmlns:a16="http://schemas.microsoft.com/office/drawing/2014/main" id="{E8402009-8934-4E81-9694-A84C42164E7E}"/>
              </a:ext>
            </a:extLst>
          </p:cNvPr>
          <p:cNvSpPr txBox="1"/>
          <p:nvPr/>
        </p:nvSpPr>
        <p:spPr>
          <a:xfrm>
            <a:off x="8735439" y="4804946"/>
            <a:ext cx="408561" cy="338554"/>
          </a:xfrm>
          <a:prstGeom prst="rect">
            <a:avLst/>
          </a:prstGeom>
          <a:noFill/>
        </p:spPr>
        <p:txBody>
          <a:bodyPr wrap="square" rtlCol="0">
            <a:spAutoFit/>
          </a:bodyPr>
          <a:lstStyle/>
          <a:p>
            <a:r>
              <a:rPr lang="it-IT" sz="1600" dirty="0">
                <a:solidFill>
                  <a:srgbClr val="8BA0B3"/>
                </a:solidFill>
                <a:latin typeface="Helvetica" pitchFamily="2" charset="0"/>
              </a:rPr>
              <a:t>6</a:t>
            </a:r>
            <a:endParaRPr lang="it-IT" sz="1100" dirty="0">
              <a:solidFill>
                <a:srgbClr val="8BA0B3"/>
              </a:solidFill>
              <a:latin typeface="Helvetica" pitchFamily="2" charset="0"/>
            </a:endParaRPr>
          </a:p>
        </p:txBody>
      </p:sp>
    </p:spTree>
    <p:extLst>
      <p:ext uri="{BB962C8B-B14F-4D97-AF65-F5344CB8AC3E}">
        <p14:creationId xmlns:p14="http://schemas.microsoft.com/office/powerpoint/2010/main" val="4179791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B21CAF5201C82C43AA4DBD7D4A985E69" ma:contentTypeVersion="2" ma:contentTypeDescription="Creare un nuovo documento." ma:contentTypeScope="" ma:versionID="a29f4be9a99e4099f9ae92267c469557">
  <xsd:schema xmlns:xsd="http://www.w3.org/2001/XMLSchema" xmlns:xs="http://www.w3.org/2001/XMLSchema" xmlns:p="http://schemas.microsoft.com/office/2006/metadata/properties" xmlns:ns2="ff5a5868-af0a-410c-839e-8d12f9bbae36" targetNamespace="http://schemas.microsoft.com/office/2006/metadata/properties" ma:root="true" ma:fieldsID="32df90eafaedd9cd4569db33b34c4443" ns2:_="">
    <xsd:import namespace="ff5a5868-af0a-410c-839e-8d12f9bbae3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5a5868-af0a-410c-839e-8d12f9bbae3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1C85B11-074C-4281-9838-20DFB7B07B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5a5868-af0a-410c-839e-8d12f9bbae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C8B841-872E-4800-BFB9-FEDB56C0BE4B}">
  <ds:schemaRefs>
    <ds:schemaRef ds:uri="http://schemas.microsoft.com/sharepoint/v3/contenttype/forms"/>
  </ds:schemaRefs>
</ds:datastoreItem>
</file>

<file path=customXml/itemProps3.xml><?xml version="1.0" encoding="utf-8"?>
<ds:datastoreItem xmlns:ds="http://schemas.openxmlformats.org/officeDocument/2006/customXml" ds:itemID="{E362A5FF-E67E-44E3-9BA9-F8E0EBF97208}">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23271</TotalTime>
  <Words>811</Words>
  <Application>Microsoft Office PowerPoint</Application>
  <PresentationFormat>Presentazione su schermo (16:9)</PresentationFormat>
  <Paragraphs>115</Paragraphs>
  <Slides>20</Slides>
  <Notes>20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20</vt:i4>
      </vt:variant>
    </vt:vector>
  </HeadingPairs>
  <TitlesOfParts>
    <vt:vector size="26" baseType="lpstr">
      <vt:lpstr>Arial</vt:lpstr>
      <vt:lpstr>Calibri</vt:lpstr>
      <vt:lpstr>Calibri Light</vt:lpstr>
      <vt:lpstr>Helvetica</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Utente Windows</dc:creator>
  <cp:keywords/>
  <dc:description/>
  <cp:lastModifiedBy>Loisi Squarcella</cp:lastModifiedBy>
  <cp:revision>454</cp:revision>
  <dcterms:created xsi:type="dcterms:W3CDTF">2017-10-21T12:12:37Z</dcterms:created>
  <dcterms:modified xsi:type="dcterms:W3CDTF">2020-06-23T12:37:05Z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0x010100B21CAF5201C82C43AA4DBD7D4A985E69</vt:lpwstr>
  </property>
</Properties>
</file>